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74" r:id="rId5"/>
  </p:sldMasterIdLst>
  <p:notesMasterIdLst>
    <p:notesMasterId r:id="rId14"/>
  </p:notesMasterIdLst>
  <p:sldIdLst>
    <p:sldId id="257" r:id="rId6"/>
    <p:sldId id="258" r:id="rId7"/>
    <p:sldId id="335" r:id="rId8"/>
    <p:sldId id="333" r:id="rId9"/>
    <p:sldId id="259" r:id="rId10"/>
    <p:sldId id="260" r:id="rId11"/>
    <p:sldId id="261" r:id="rId12"/>
    <p:sldId id="336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tiana Kilina" initials="TK" lastIdx="1" clrIdx="0">
    <p:extLst>
      <p:ext uri="{19B8F6BF-5375-455C-9EA6-DF929625EA0E}">
        <p15:presenceInfo xmlns:p15="http://schemas.microsoft.com/office/powerpoint/2012/main" userId="S-1-5-21-494842029-2985525290-4291120034-1079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008F"/>
    <a:srgbClr val="A626AA"/>
    <a:srgbClr val="7426AA"/>
    <a:srgbClr val="742671"/>
    <a:srgbClr val="C90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1448"/>
  </p:normalViewPr>
  <p:slideViewPr>
    <p:cSldViewPr snapToGrid="0" snapToObjects="1">
      <p:cViewPr varScale="1">
        <p:scale>
          <a:sx n="146" d="100"/>
          <a:sy n="146" d="100"/>
        </p:scale>
        <p:origin x="1188" y="11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9" d="100"/>
        <a:sy n="149" d="100"/>
      </p:scale>
      <p:origin x="0" y="-2844"/>
    </p:cViewPr>
  </p:sorterViewPr>
  <p:notesViewPr>
    <p:cSldViewPr snapToGrid="0" snapToObjects="1">
      <p:cViewPr varScale="1">
        <p:scale>
          <a:sx n="92" d="100"/>
          <a:sy n="92" d="100"/>
        </p:scale>
        <p:origin x="364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F4AEF-9A36-4DEF-8373-85862A7EDEA8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BF57D-D199-4CDD-94C7-789B996A528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177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BF57D-D199-4CDD-94C7-789B996A528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770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1" y="2593508"/>
            <a:ext cx="4101627" cy="60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1983884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1" y="2593508"/>
            <a:ext cx="4101627" cy="60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1983884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186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1" y="2593508"/>
            <a:ext cx="4101627" cy="60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1983884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719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1" y="2593508"/>
            <a:ext cx="4101627" cy="60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1983884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661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1" y="2593508"/>
            <a:ext cx="4101627" cy="60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1983884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500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1" y="2593508"/>
            <a:ext cx="4101627" cy="60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1983884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07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1" y="2593508"/>
            <a:ext cx="4101627" cy="60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1983884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594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1" y="2593508"/>
            <a:ext cx="4101627" cy="60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1983884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720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1" y="2593508"/>
            <a:ext cx="4101627" cy="60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1983884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205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1" y="2593508"/>
            <a:ext cx="4101627" cy="60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1983884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73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1" y="2593508"/>
            <a:ext cx="4101627" cy="60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1983884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186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81567" y="206375"/>
            <a:ext cx="8229600" cy="610054"/>
          </a:xfrm>
          <a:prstGeom prst="rect">
            <a:avLst/>
          </a:prstGeom>
        </p:spPr>
        <p:txBody>
          <a:bodyPr vert="horz"/>
          <a:lstStyle>
            <a:lvl1pPr algn="l">
              <a:defRPr sz="28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4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381567" y="1132125"/>
            <a:ext cx="8401928" cy="3384957"/>
          </a:xfrm>
          <a:prstGeom prst="rect">
            <a:avLst/>
          </a:prstGeom>
        </p:spPr>
        <p:txBody>
          <a:bodyPr vert="horz"/>
          <a:lstStyle>
            <a:lvl1pPr marL="285750" marR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 sz="1400" baseline="0">
                <a:latin typeface="Arial"/>
                <a:cs typeface="Arial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ABCBC7-9F1B-F34E-B6BA-A0099FCC6695}"/>
              </a:ext>
            </a:extLst>
          </p:cNvPr>
          <p:cNvSpPr txBox="1"/>
          <p:nvPr userDrawn="1"/>
        </p:nvSpPr>
        <p:spPr>
          <a:xfrm>
            <a:off x="8365215" y="4809531"/>
            <a:ext cx="739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FB5099B-FE44-5A42-BA56-6696CD855C2E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‹Nr.›</a:t>
            </a:fld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381567" y="650528"/>
            <a:ext cx="8401928" cy="0"/>
          </a:xfrm>
          <a:prstGeom prst="line">
            <a:avLst/>
          </a:prstGeom>
          <a:ln>
            <a:solidFill>
              <a:srgbClr val="83008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381567" y="737387"/>
            <a:ext cx="8401928" cy="3779696"/>
          </a:xfrm>
          <a:prstGeom prst="rect">
            <a:avLst/>
          </a:prstGeom>
        </p:spPr>
        <p:txBody>
          <a:bodyPr vert="horz"/>
          <a:lstStyle>
            <a:lvl1pPr marL="180000" marR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Tx/>
              <a:buFont typeface="Arial"/>
              <a:buChar char="•"/>
              <a:tabLst/>
              <a:defRPr sz="1400" baseline="0">
                <a:latin typeface="Arial"/>
                <a:cs typeface="Arial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381567" y="200288"/>
            <a:ext cx="8229600" cy="357296"/>
          </a:xfrm>
          <a:prstGeom prst="rect">
            <a:avLst/>
          </a:prstGeom>
        </p:spPr>
        <p:txBody>
          <a:bodyPr vert="horz"/>
          <a:lstStyle>
            <a:lvl1pPr algn="l">
              <a:defRPr sz="2000" b="1">
                <a:solidFill>
                  <a:srgbClr val="83008F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7359AA-A038-1245-9D52-20676F747896}"/>
              </a:ext>
            </a:extLst>
          </p:cNvPr>
          <p:cNvSpPr txBox="1"/>
          <p:nvPr userDrawn="1"/>
        </p:nvSpPr>
        <p:spPr>
          <a:xfrm>
            <a:off x="7954510" y="4696886"/>
            <a:ext cx="739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FB5099B-FE44-5A42-BA56-6696CD855C2E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‹Nr.›</a:t>
            </a:fld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19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5241" y="2593508"/>
            <a:ext cx="4101627" cy="6022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15241" y="1983884"/>
            <a:ext cx="4101627" cy="609624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B6AAB9-2C5C-8B45-A70A-DD024F629804}"/>
              </a:ext>
            </a:extLst>
          </p:cNvPr>
          <p:cNvSpPr txBox="1"/>
          <p:nvPr userDrawn="1"/>
        </p:nvSpPr>
        <p:spPr>
          <a:xfrm>
            <a:off x="8365215" y="4809531"/>
            <a:ext cx="739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FB5099B-FE44-5A42-BA56-6696CD855C2E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‹Nr.›</a:t>
            </a:fld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651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DBB61-2081-3D47-B42C-1FD7F5FD2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AA7AFF-65BB-7843-8DE2-5946280FE4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2FCF2-CD67-834B-A95A-E49057CEA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1AD2-298A-6445-AF3A-052D2894904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4B48E-4976-D346-B8D8-6DD9845A4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99C4A-23F5-9444-8087-7EBA5754E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14B1-484B-7741-9E53-F7B613ECD7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22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420DC-56A9-A644-B7B7-71484D46D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835B2-1256-6A4E-8D49-8AC39306A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2EDBD-77D7-A344-A8A7-BABE98D77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1AD2-298A-6445-AF3A-052D2894904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CF65E-565D-E94E-9584-06487EB63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055C6-B114-A34C-BD1E-60056278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14B1-484B-7741-9E53-F7B613ECD7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91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CEB0B-E067-6148-B86D-138EF1F9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51182-55CE-894D-8845-371AB6479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E3E64-276E-AA4D-A0B5-98BA152D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1AD2-298A-6445-AF3A-052D2894904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DE890-D247-9C40-A7B8-E905DBD8B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12A81-A21D-924B-A505-AEB5EC0C0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14B1-484B-7741-9E53-F7B613ECD7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98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675CA-6A32-2648-8AAC-CD750337C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0B9E3-A1A6-854B-BD4A-8FCA35F883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593E60-0D27-0D4F-AF44-6FE073A1C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E8E0C6-742D-7A49-9D81-60552AB7A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1AD2-298A-6445-AF3A-052D2894904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1D85F-5675-FF41-B899-5979C6771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93ACB0-CDAE-7B48-99EE-FE31259DE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14B1-484B-7741-9E53-F7B613ECD7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98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DD632-2390-A24B-829C-728B8044B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15F96-48CB-AA41-836B-8F23850C5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FD49F3-1DF0-0D49-B145-90270EBFE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70540C-4236-8E41-8DEA-E8803971D1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C31E3-D5D7-744F-A2CA-862CD422E9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24E5F7-107D-D643-9C92-FAF537EDD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1AD2-298A-6445-AF3A-052D2894904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F745F3-DFB0-8D49-AD5A-7A8C1648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7DE408-62C1-204F-9597-9062BCA9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14B1-484B-7741-9E53-F7B613ECD7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611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B5534-D63C-A145-B77D-7E039FEAA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E2FEBD-DA61-0C4E-B679-D6A73486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1AD2-298A-6445-AF3A-052D2894904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FECA62-45B5-4C42-8617-1DAC85DF3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853E79-5A93-F048-8B77-5F4574F85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14B1-484B-7741-9E53-F7B613ECD7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201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01DE58-129A-7A43-BC2F-CB7DCD581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1AD2-298A-6445-AF3A-052D2894904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B76F1-E277-7C4F-A3B3-5BC84DC2B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01F72-3544-D44D-8442-761C64347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14B1-484B-7741-9E53-F7B613ECD7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32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1F7A9-1D32-E042-B4BE-A00F5BA07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21026-E909-9448-A44A-723580BC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E95C0-00A5-7E4E-8DF5-2A2AD72007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185C68-AC49-1843-A558-F5A905E44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1AD2-298A-6445-AF3A-052D2894904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7CAA71-3F6E-904D-9B11-19E0A9BE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E135D-F720-E840-9F72-BDAC0A36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14B1-484B-7741-9E53-F7B613ECD7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187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F46A4-A52B-0949-96EE-2D93C81DB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6F62DA-D6D2-0B4C-AC55-DF9385C2A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56551-EDF5-DD49-A104-F0A48999F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FCC3CF-8645-2540-B50E-2DB39745B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1AD2-298A-6445-AF3A-052D2894904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D22C2-7674-8845-8A96-7CED209ED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BABA7-02C4-8447-AE27-F5E504B2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14B1-484B-7741-9E53-F7B613ECD7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895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6E52D-0BD4-1042-9932-E977CE22C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BEB4F-F318-604C-A272-3A3378044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6744-AC99-B247-A6E3-E706E6C13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1AD2-298A-6445-AF3A-052D2894904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572F2-39DE-2F4B-B76D-75E84EA5D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AFB6C-5EDB-A643-8673-F7E6D4961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14B1-484B-7741-9E53-F7B613ECD7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49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43FE24-4B78-7F46-AB19-4AA8DD7348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466C94-D558-5141-9E9A-A7143D4A9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8C207-757A-B542-9ED1-547697E81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1AD2-298A-6445-AF3A-052D2894904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39A13-336A-B846-A100-3653EAA0C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EB5EA-3126-7F4D-9049-BE7065AF1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714B1-484B-7741-9E53-F7B613ECD7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85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0" r:id="rId2"/>
    <p:sldLayoutId id="2147493473" r:id="rId3"/>
    <p:sldLayoutId id="2147493462" r:id="rId4"/>
    <p:sldLayoutId id="2147493463" r:id="rId5"/>
    <p:sldLayoutId id="2147493465" r:id="rId6"/>
    <p:sldLayoutId id="2147493467" r:id="rId7"/>
    <p:sldLayoutId id="2147493468" r:id="rId8"/>
    <p:sldLayoutId id="2147493470" r:id="rId9"/>
    <p:sldLayoutId id="2147493471" r:id="rId10"/>
    <p:sldLayoutId id="2147493472" r:id="rId11"/>
    <p:sldLayoutId id="2147493457" r:id="rId12"/>
    <p:sldLayoutId id="2147493459" r:id="rId13"/>
    <p:sldLayoutId id="2147493458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12513D-A36F-2547-9447-9837E4416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37EE89-0576-1E4E-9099-B32AB7BF2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FA858-28DF-284A-81E2-67B74E3F5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A1AD2-298A-6445-AF3A-052D2894904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EC2AB-8F43-2A47-BE10-EFF503F419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CE200-F081-194F-9434-ACEF99060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714B1-484B-7741-9E53-F7B613ECD7C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75" r:id="rId1"/>
    <p:sldLayoutId id="2147493476" r:id="rId2"/>
    <p:sldLayoutId id="2147493477" r:id="rId3"/>
    <p:sldLayoutId id="2147493478" r:id="rId4"/>
    <p:sldLayoutId id="2147493479" r:id="rId5"/>
    <p:sldLayoutId id="2147493480" r:id="rId6"/>
    <p:sldLayoutId id="2147493481" r:id="rId7"/>
    <p:sldLayoutId id="2147493482" r:id="rId8"/>
    <p:sldLayoutId id="2147493483" r:id="rId9"/>
    <p:sldLayoutId id="2147493484" r:id="rId10"/>
    <p:sldLayoutId id="21474934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8135" y="2404895"/>
            <a:ext cx="4856006" cy="1356963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Photonic 3D bioprinting of human tissue models</a:t>
            </a:r>
            <a:endParaRPr lang="en-US" dirty="0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EBA515F2-B064-4EE4-9178-DE3CC4C0663B}"/>
              </a:ext>
            </a:extLst>
          </p:cNvPr>
          <p:cNvSpPr/>
          <p:nvPr/>
        </p:nvSpPr>
        <p:spPr>
          <a:xfrm rot="16200000">
            <a:off x="5291818" y="1291315"/>
            <a:ext cx="4120245" cy="3584124"/>
          </a:xfrm>
          <a:prstGeom prst="rtTriangle">
            <a:avLst/>
          </a:prstGeom>
          <a:solidFill>
            <a:srgbClr val="83008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 descr="A picture containing text, sign, light&#10;&#10;Description automatically generated">
            <a:extLst>
              <a:ext uri="{FF2B5EF4-FFF2-40B4-BE49-F238E27FC236}">
                <a16:creationId xmlns:a16="http://schemas.microsoft.com/office/drawing/2014/main" id="{41C773F4-8E2A-4AD6-8904-471B7DFF7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846" y="4326460"/>
            <a:ext cx="1034589" cy="632497"/>
          </a:xfrm>
          <a:prstGeom prst="rect">
            <a:avLst/>
          </a:prstGeom>
        </p:spPr>
      </p:pic>
      <p:pic>
        <p:nvPicPr>
          <p:cNvPr id="4" name="Picture 3" descr="GlioLighT - Next Generation Glioma Treatments">
            <a:extLst>
              <a:ext uri="{FF2B5EF4-FFF2-40B4-BE49-F238E27FC236}">
                <a16:creationId xmlns:a16="http://schemas.microsoft.com/office/drawing/2014/main" id="{CCDC954C-DB63-37D9-2087-EB82A07CF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62" y="4476377"/>
            <a:ext cx="1936377" cy="55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2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097423-79CE-BE3E-F139-2E0DF3A37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Twentieth Century"/>
              </a:rPr>
              <a:t>Materials for 3D Bio-printing </a:t>
            </a:r>
            <a:endParaRPr lang="en-US" dirty="0"/>
          </a:p>
        </p:txBody>
      </p:sp>
      <p:pic>
        <p:nvPicPr>
          <p:cNvPr id="20" name="Picture 19" descr="A picture containing text, sign, light&#10;&#10;Description automatically generated">
            <a:extLst>
              <a:ext uri="{FF2B5EF4-FFF2-40B4-BE49-F238E27FC236}">
                <a16:creationId xmlns:a16="http://schemas.microsoft.com/office/drawing/2014/main" id="{626FAB99-FDCA-4F52-9C34-95C537A2B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4080" y="76252"/>
            <a:ext cx="626367" cy="38293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109FF097-8E30-9803-F0E8-DF9750237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544" y="681620"/>
            <a:ext cx="6610102" cy="388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841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B2126E-640C-450A-8ADF-C73B9A85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Bioprinting Techniques</a:t>
            </a:r>
            <a:br>
              <a:rPr lang="en-GB" sz="2000" dirty="0"/>
            </a:b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363A7A-6EB6-563B-FEE8-E93A60F0B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606" y="800846"/>
            <a:ext cx="6470945" cy="3635903"/>
          </a:xfrm>
          <a:prstGeom prst="rect">
            <a:avLst/>
          </a:prstGeom>
        </p:spPr>
      </p:pic>
      <p:pic>
        <p:nvPicPr>
          <p:cNvPr id="13" name="Picture 12" descr="A picture containing text, sign, light&#10;&#10;Description automatically generated">
            <a:extLst>
              <a:ext uri="{FF2B5EF4-FFF2-40B4-BE49-F238E27FC236}">
                <a16:creationId xmlns:a16="http://schemas.microsoft.com/office/drawing/2014/main" id="{75AF4857-A966-DC73-B9AE-1B3697CDE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4080" y="76252"/>
            <a:ext cx="626367" cy="38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85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85E4B-E89C-48F5-8B73-3851C6805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67" y="200288"/>
            <a:ext cx="8229600" cy="357296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sym typeface="Helvetica Neue Light"/>
              </a:rPr>
              <a:t>3D Neuronal Network on the 3D Scaffolds</a:t>
            </a:r>
            <a:endParaRPr lang="en-GB" sz="1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9A9FDE-4685-18C4-2325-17AD07E9DA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620"/>
          <a:stretch>
            <a:fillRect/>
          </a:stretch>
        </p:blipFill>
        <p:spPr>
          <a:xfrm>
            <a:off x="1422210" y="723747"/>
            <a:ext cx="6383250" cy="3803582"/>
          </a:xfrm>
          <a:prstGeom prst="rect">
            <a:avLst/>
          </a:prstGeom>
        </p:spPr>
      </p:pic>
      <p:pic>
        <p:nvPicPr>
          <p:cNvPr id="8" name="Picture 7" descr="A picture containing text, sign, light&#10;&#10;Description automatically generated">
            <a:extLst>
              <a:ext uri="{FF2B5EF4-FFF2-40B4-BE49-F238E27FC236}">
                <a16:creationId xmlns:a16="http://schemas.microsoft.com/office/drawing/2014/main" id="{5166D2E2-4AEA-6972-55E4-8DC07C551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4080" y="76252"/>
            <a:ext cx="626367" cy="38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16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CB113E0-BCE9-2E53-8B91-88F53141085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181225" y="736901"/>
            <a:ext cx="4802188" cy="37792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C96C5E-E9C4-4589-A989-D509A65C4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update</a:t>
            </a:r>
          </a:p>
        </p:txBody>
      </p:sp>
      <p:pic>
        <p:nvPicPr>
          <p:cNvPr id="5" name="Picture 4" descr="A picture containing text, sign, light&#10;&#10;Description automatically generated">
            <a:extLst>
              <a:ext uri="{FF2B5EF4-FFF2-40B4-BE49-F238E27FC236}">
                <a16:creationId xmlns:a16="http://schemas.microsoft.com/office/drawing/2014/main" id="{3D3D2921-E2D9-4F64-AFD3-6FF207079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44" y="4694903"/>
            <a:ext cx="406165" cy="248309"/>
          </a:xfrm>
          <a:prstGeom prst="rect">
            <a:avLst/>
          </a:prstGeom>
        </p:spPr>
      </p:pic>
      <p:pic>
        <p:nvPicPr>
          <p:cNvPr id="13" name="Picture 12" descr="A picture containing text, sign, light&#10;&#10;Description automatically generated">
            <a:extLst>
              <a:ext uri="{FF2B5EF4-FFF2-40B4-BE49-F238E27FC236}">
                <a16:creationId xmlns:a16="http://schemas.microsoft.com/office/drawing/2014/main" id="{BEF5319C-8D4A-AF9C-7EC7-90A3B4C2A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4080" y="76252"/>
            <a:ext cx="626367" cy="38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475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137CB-9C21-4D78-88C2-CF7BB016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Cortical Projection Neurons </a:t>
            </a:r>
            <a:r>
              <a:rPr lang="en-US" altLang="en-US" dirty="0"/>
              <a:t>on the 3D Scaffolds</a:t>
            </a:r>
            <a:endParaRPr lang="en-GB" dirty="0"/>
          </a:p>
        </p:txBody>
      </p:sp>
      <p:pic>
        <p:nvPicPr>
          <p:cNvPr id="5" name="Picture 4" descr="A picture containing text, sign, light&#10;&#10;Description automatically generated">
            <a:extLst>
              <a:ext uri="{FF2B5EF4-FFF2-40B4-BE49-F238E27FC236}">
                <a16:creationId xmlns:a16="http://schemas.microsoft.com/office/drawing/2014/main" id="{5A3F93AB-D299-4596-9E12-591027E8F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4" y="4694903"/>
            <a:ext cx="406165" cy="2483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0B4494-0BD7-0406-1FFE-BBE42F880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582" y="811584"/>
            <a:ext cx="4174220" cy="377567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8D49C81-857E-DC7E-D801-473A1803088E}"/>
              </a:ext>
            </a:extLst>
          </p:cNvPr>
          <p:cNvSpPr/>
          <p:nvPr/>
        </p:nvSpPr>
        <p:spPr>
          <a:xfrm>
            <a:off x="5346545" y="2169453"/>
            <a:ext cx="1472607" cy="24405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7D393-7C9C-31CB-9FBF-063E29A55042}"/>
              </a:ext>
            </a:extLst>
          </p:cNvPr>
          <p:cNvSpPr txBox="1"/>
          <p:nvPr/>
        </p:nvSpPr>
        <p:spPr>
          <a:xfrm>
            <a:off x="1044911" y="2507267"/>
            <a:ext cx="1369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3D scaffold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A21433-CE80-22A7-A2E1-0EE8B5652761}"/>
              </a:ext>
            </a:extLst>
          </p:cNvPr>
          <p:cNvSpPr txBox="1"/>
          <p:nvPr/>
        </p:nvSpPr>
        <p:spPr>
          <a:xfrm>
            <a:off x="1044911" y="3809781"/>
            <a:ext cx="16332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Flat </a:t>
            </a:r>
            <a:r>
              <a:rPr lang="en-GB" dirty="0" err="1"/>
              <a:t>DClear</a:t>
            </a:r>
            <a:r>
              <a:rPr lang="en-GB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7149B3-43F0-569B-5433-A7EE8E61CEE8}"/>
              </a:ext>
            </a:extLst>
          </p:cNvPr>
          <p:cNvSpPr txBox="1"/>
          <p:nvPr/>
        </p:nvSpPr>
        <p:spPr>
          <a:xfrm>
            <a:off x="6863276" y="4179113"/>
            <a:ext cx="2125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A. Koroleva et al., 2021, ACS </a:t>
            </a:r>
            <a:r>
              <a:rPr lang="en-GB" sz="1100" dirty="0" err="1"/>
              <a:t>Appl</a:t>
            </a:r>
            <a:r>
              <a:rPr lang="en-GB" sz="1100" dirty="0"/>
              <a:t> Mater. Interfaces 13, 7839-53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595BB9-5086-D0AC-6612-10542D540BC4}"/>
              </a:ext>
            </a:extLst>
          </p:cNvPr>
          <p:cNvSpPr txBox="1"/>
          <p:nvPr/>
        </p:nvSpPr>
        <p:spPr>
          <a:xfrm>
            <a:off x="6801224" y="2882301"/>
            <a:ext cx="1973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effective connectivity </a:t>
            </a:r>
          </a:p>
        </p:txBody>
      </p:sp>
      <p:pic>
        <p:nvPicPr>
          <p:cNvPr id="13" name="Picture 12" descr="A picture containing text, sign, light&#10;&#10;Description automatically generated">
            <a:extLst>
              <a:ext uri="{FF2B5EF4-FFF2-40B4-BE49-F238E27FC236}">
                <a16:creationId xmlns:a16="http://schemas.microsoft.com/office/drawing/2014/main" id="{57C5EFB5-178D-3BE9-46A2-0777BF6FF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4080" y="76252"/>
            <a:ext cx="626367" cy="38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41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A42ED-C021-462E-B821-4652BE576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hiPSC</a:t>
            </a:r>
            <a:r>
              <a:rPr lang="en-US" dirty="0"/>
              <a:t>-derived Neurons Network: Motor-muscle model</a:t>
            </a:r>
            <a:endParaRPr lang="en-GB" dirty="0"/>
          </a:p>
        </p:txBody>
      </p:sp>
      <p:pic>
        <p:nvPicPr>
          <p:cNvPr id="5" name="Picture 4" descr="A picture containing text, sign, light&#10;&#10;Description automatically generated">
            <a:extLst>
              <a:ext uri="{FF2B5EF4-FFF2-40B4-BE49-F238E27FC236}">
                <a16:creationId xmlns:a16="http://schemas.microsoft.com/office/drawing/2014/main" id="{D7D8B4C0-977B-4507-899B-7D78DF860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4" y="4694903"/>
            <a:ext cx="406165" cy="248309"/>
          </a:xfrm>
          <a:prstGeom prst="rect">
            <a:avLst/>
          </a:prstGeom>
        </p:spPr>
      </p:pic>
      <p:pic>
        <p:nvPicPr>
          <p:cNvPr id="6" name="Picture 5" descr="A picture containing outdoor&#10;&#10;Description automatically generated">
            <a:extLst>
              <a:ext uri="{FF2B5EF4-FFF2-40B4-BE49-F238E27FC236}">
                <a16:creationId xmlns:a16="http://schemas.microsoft.com/office/drawing/2014/main" id="{91998433-53AD-53C3-0B1E-F019D17C03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5"/>
          <a:stretch/>
        </p:blipFill>
        <p:spPr bwMode="auto">
          <a:xfrm>
            <a:off x="2348753" y="939389"/>
            <a:ext cx="2383849" cy="2390201"/>
          </a:xfrm>
          <a:custGeom>
            <a:avLst/>
            <a:gdLst/>
            <a:ahLst/>
            <a:cxnLst/>
            <a:rect l="l" t="t" r="r" b="b"/>
            <a:pathLst>
              <a:path w="3762123" h="3772147">
                <a:moveTo>
                  <a:pt x="0" y="0"/>
                </a:moveTo>
                <a:lnTo>
                  <a:pt x="3762123" y="0"/>
                </a:lnTo>
                <a:lnTo>
                  <a:pt x="3762123" y="2803198"/>
                </a:lnTo>
                <a:lnTo>
                  <a:pt x="1898122" y="2803198"/>
                </a:lnTo>
                <a:lnTo>
                  <a:pt x="1898122" y="3772147"/>
                </a:lnTo>
                <a:lnTo>
                  <a:pt x="0" y="3772147"/>
                </a:lnTo>
                <a:close/>
              </a:path>
            </a:pathLst>
          </a:cu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BEC592-C020-BD03-2D20-90BAD62962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2" r="5035" b="4"/>
          <a:stretch/>
        </p:blipFill>
        <p:spPr>
          <a:xfrm>
            <a:off x="3594657" y="2731789"/>
            <a:ext cx="1965463" cy="18887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B6D7A3-766B-CCFC-5583-1BD4F8812E91}"/>
              </a:ext>
            </a:extLst>
          </p:cNvPr>
          <p:cNvSpPr txBox="1"/>
          <p:nvPr/>
        </p:nvSpPr>
        <p:spPr>
          <a:xfrm>
            <a:off x="4832367" y="1586727"/>
            <a:ext cx="881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Day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397259-1AFA-C4AD-0063-6625991E764E}"/>
              </a:ext>
            </a:extLst>
          </p:cNvPr>
          <p:cNvSpPr txBox="1"/>
          <p:nvPr/>
        </p:nvSpPr>
        <p:spPr>
          <a:xfrm>
            <a:off x="2691546" y="3636519"/>
            <a:ext cx="15577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/>
            </a:lvl1pPr>
          </a:lstStyle>
          <a:p>
            <a:r>
              <a:rPr lang="en-GB" dirty="0"/>
              <a:t>Day 12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FAC30C-2719-78EC-2C81-84705821C03A}"/>
              </a:ext>
            </a:extLst>
          </p:cNvPr>
          <p:cNvSpPr txBox="1"/>
          <p:nvPr/>
        </p:nvSpPr>
        <p:spPr>
          <a:xfrm>
            <a:off x="5612274" y="4295643"/>
            <a:ext cx="36333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Curtesy of Dr S. Prime, AXOL Biosciences Ltd, Cambridge</a:t>
            </a:r>
          </a:p>
        </p:txBody>
      </p:sp>
      <p:pic>
        <p:nvPicPr>
          <p:cNvPr id="16" name="Picture 15" descr="A picture containing text, sign, light&#10;&#10;Description automatically generated">
            <a:extLst>
              <a:ext uri="{FF2B5EF4-FFF2-40B4-BE49-F238E27FC236}">
                <a16:creationId xmlns:a16="http://schemas.microsoft.com/office/drawing/2014/main" id="{B955C8BF-5D5B-54A1-4F41-D84D2F2DD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4080" y="76252"/>
            <a:ext cx="626367" cy="38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968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740F58-74F6-4529-84E8-029B1A1B0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Morphology and metabolism of 3D FSE</a:t>
            </a:r>
            <a:endParaRPr lang="en-GB" dirty="0"/>
          </a:p>
        </p:txBody>
      </p:sp>
      <p:pic>
        <p:nvPicPr>
          <p:cNvPr id="6" name="Picture 5" descr="A picture containing text, sign, light&#10;&#10;Description automatically generated">
            <a:extLst>
              <a:ext uri="{FF2B5EF4-FFF2-40B4-BE49-F238E27FC236}">
                <a16:creationId xmlns:a16="http://schemas.microsoft.com/office/drawing/2014/main" id="{9C6140D7-15FB-77D6-FF64-78EF91521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4080" y="76252"/>
            <a:ext cx="626367" cy="3829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2C41D5F-E396-AB67-A389-EDAA3BF19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64" y="814503"/>
            <a:ext cx="5372850" cy="370574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16E7106-6848-9342-3CDB-551573070DC1}"/>
              </a:ext>
            </a:extLst>
          </p:cNvPr>
          <p:cNvSpPr txBox="1"/>
          <p:nvPr/>
        </p:nvSpPr>
        <p:spPr>
          <a:xfrm>
            <a:off x="6115992" y="3950879"/>
            <a:ext cx="1928338" cy="253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</a:pPr>
            <a:r>
              <a:rPr lang="en-US" sz="1100" i="1" spc="10" dirty="0">
                <a:solidFill>
                  <a:schemeClr val="tx1">
                    <a:lumMod val="85000"/>
                  </a:schemeClr>
                </a:solidFill>
                <a:effectLst/>
              </a:rPr>
              <a:t>A. Arooj, et al. 2026  in Prep.</a:t>
            </a:r>
            <a:endParaRPr lang="en-US" sz="1100" i="1" spc="10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231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ON Management call_16Nov2021_V2.1potx" id="{B13AC624-B13E-4728-8216-9F9C92A7D6D4}" vid="{466592B4-B021-4AA6-BF1D-40F7172B55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N Management call_16Nov2021_V2.1potx" id="{B13AC624-B13E-4728-8216-9F9C92A7D6D4}" vid="{79FE2470-A770-42B8-92B0-8C87730DE0E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2ebfa0d-ea35-4528-b146-33d25ee30b8c" xsi:nil="true"/>
    <lcf76f155ced4ddcb4097134ff3c332f xmlns="9ed56039-1197-4761-854f-26d03d5853f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DD8054BF2C44F9678095D7EC7B8FB" ma:contentTypeVersion="18" ma:contentTypeDescription="Create a new document." ma:contentTypeScope="" ma:versionID="aa7209e8419ff02db21ec71aa2e3556a">
  <xsd:schema xmlns:xsd="http://www.w3.org/2001/XMLSchema" xmlns:xs="http://www.w3.org/2001/XMLSchema" xmlns:p="http://schemas.microsoft.com/office/2006/metadata/properties" xmlns:ns2="9ed56039-1197-4761-854f-26d03d5853f5" xmlns:ns3="52ebfa0d-ea35-4528-b146-33d25ee30b8c" targetNamespace="http://schemas.microsoft.com/office/2006/metadata/properties" ma:root="true" ma:fieldsID="c5db7a2fcf91b5c1012deeff556747c3" ns2:_="" ns3:_="">
    <xsd:import namespace="9ed56039-1197-4761-854f-26d03d5853f5"/>
    <xsd:import namespace="52ebfa0d-ea35-4528-b146-33d25ee30b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d56039-1197-4761-854f-26d03d5853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f62ab100-e580-41f7-9307-feb9f2af8a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ebfa0d-ea35-4528-b146-33d25ee30b8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e1ac2f7c-6c84-45a4-bf85-83bc355eafb9}" ma:internalName="TaxCatchAll" ma:showField="CatchAllData" ma:web="52ebfa0d-ea35-4528-b146-33d25ee30b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718EE9-C77D-47D3-A772-1BF6836B313C}"/>
</file>

<file path=docProps/app.xml><?xml version="1.0" encoding="utf-8"?>
<Properties xmlns="http://schemas.openxmlformats.org/officeDocument/2006/extended-properties" xmlns:vt="http://schemas.openxmlformats.org/officeDocument/2006/docPropsVTypes">
  <Template>WON Management call_16Nov2021_V2.1potx</Template>
  <TotalTime>0</TotalTime>
  <Words>94</Words>
  <Application>Microsoft Office PowerPoint</Application>
  <PresentationFormat>Bildschirmpräsentation (16:9)</PresentationFormat>
  <Paragraphs>17</Paragraphs>
  <Slides>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Helvetica Neue Light</vt:lpstr>
      <vt:lpstr>Twentieth Century</vt:lpstr>
      <vt:lpstr>Office Theme</vt:lpstr>
      <vt:lpstr>Custom Design</vt:lpstr>
      <vt:lpstr>Photonic 3D bioprinting of human tissue models</vt:lpstr>
      <vt:lpstr>Materials for 3D Bio-printing </vt:lpstr>
      <vt:lpstr>3D Bioprinting Techniques </vt:lpstr>
      <vt:lpstr>3D Neuronal Network on the 3D Scaffolds</vt:lpstr>
      <vt:lpstr>Research update</vt:lpstr>
      <vt:lpstr>Human Cortical Projection Neurons on the 3D Scaffolds</vt:lpstr>
      <vt:lpstr>hiPSC-derived Neurons Network: Motor-muscle model</vt:lpstr>
      <vt:lpstr>Morphology and metabolism of 3D FSE</vt:lpstr>
    </vt:vector>
  </TitlesOfParts>
  <Company>Aston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 Management Call</dc:title>
  <dc:creator>Tatiana Kilina</dc:creator>
  <cp:lastModifiedBy>Régnier-Vigouroux, Anne</cp:lastModifiedBy>
  <cp:revision>130</cp:revision>
  <dcterms:created xsi:type="dcterms:W3CDTF">2021-11-16T11:37:09Z</dcterms:created>
  <dcterms:modified xsi:type="dcterms:W3CDTF">2026-08-25T09:48:13Z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0x010100763DD8054BF2C44F9678095D7EC7B8FB</vt:lpwstr>
  </property>
  <property fmtid="{D5CDD505-2E9C-101B-9397-08002B2CF9AE}" pid="3" name="MediaServiceImageTags">
    <vt:lpwstr/>
  </property>
</Properties>
</file>