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74" r:id="rId7"/>
    <p:sldId id="271" r:id="rId8"/>
    <p:sldId id="278" r:id="rId9"/>
    <p:sldId id="263" r:id="rId10"/>
    <p:sldId id="264" r:id="rId11"/>
    <p:sldId id="273" r:id="rId12"/>
    <p:sldId id="27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04" autoAdjust="0"/>
  </p:normalViewPr>
  <p:slideViewPr>
    <p:cSldViewPr snapToGrid="0" snapToObjects="1">
      <p:cViewPr>
        <p:scale>
          <a:sx n="70" d="100"/>
          <a:sy n="70" d="100"/>
        </p:scale>
        <p:origin x="-1138" y="-264"/>
      </p:cViewPr>
      <p:guideLst>
        <p:guide orient="horz" pos="216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600">
                <a:latin typeface="Times New Roman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600">
                <a:latin typeface="Times New Roman"/>
              </a:defRPr>
            </a:lvl1pPr>
          </a:lstStyle>
          <a:p>
            <a:fld id="{D386A34B-65BE-4F12-BC93-4D6D4C6BC99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600">
                <a:latin typeface="Times New Roman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600">
                <a:latin typeface="Times New Roman"/>
              </a:defRPr>
            </a:lvl1pPr>
          </a:lstStyle>
          <a:p>
            <a:fld id="{4CE076C9-3A15-44FC-B897-8434354D7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9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sz="3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73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31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22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46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74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91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1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845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>
                <a:latin typeface="Times New Roman"/>
              </a:defRPr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69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076C9-3A15-44FC-B897-8434354D7E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1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685800"/>
            <a:ext cx="10972800" cy="606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3700" b="1" i="0" dirty="0">
                <a:solidFill>
                  <a:srgbClr val="102D5A"/>
                </a:solidFill>
                <a:latin typeface="Times New Roman"/>
              </a:rPr>
              <a:t>GLIOLIGHT </a:t>
            </a:r>
            <a:r>
              <a:rPr lang="en-US" sz="3700" b="1" i="0" dirty="0" smtClean="0">
                <a:solidFill>
                  <a:srgbClr val="102D5A"/>
                </a:solidFill>
                <a:latin typeface="Times New Roman"/>
              </a:rPr>
              <a:t>– VINS </a:t>
            </a:r>
            <a:r>
              <a:rPr sz="3700" b="1" i="0" dirty="0" smtClean="0">
                <a:solidFill>
                  <a:srgbClr val="102D5A"/>
                </a:solidFill>
                <a:latin typeface="Times New Roman"/>
              </a:rPr>
              <a:t>modeling </a:t>
            </a:r>
            <a:r>
              <a:rPr sz="3700" b="1" i="0" dirty="0">
                <a:solidFill>
                  <a:srgbClr val="102D5A"/>
                </a:solidFill>
                <a:latin typeface="Times New Roman"/>
              </a:rPr>
              <a:t>attempts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80312" y="1305417"/>
            <a:ext cx="10515600" cy="40233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0" i="1" dirty="0">
                <a:solidFill>
                  <a:srgbClr val="525252"/>
                </a:solidFill>
                <a:latin typeface="Times New Roman"/>
              </a:rPr>
              <a:t>From singlet-oxygen signals to oxygen dynamics, light transport and PDT/DLT modelling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6043779"/>
            <a:ext cx="10789920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1" i="1" dirty="0">
                <a:solidFill>
                  <a:srgbClr val="141414"/>
                </a:solidFill>
                <a:latin typeface="Times New Roman"/>
              </a:rPr>
              <a:t>Aleksandra </a:t>
            </a:r>
            <a:r>
              <a:rPr sz="2400" b="1" i="1" dirty="0" err="1">
                <a:solidFill>
                  <a:srgbClr val="141414"/>
                </a:solidFill>
                <a:latin typeface="Times New Roman"/>
              </a:rPr>
              <a:t>Maluckov</a:t>
            </a:r>
            <a:endParaRPr sz="2400" b="1" i="1" dirty="0">
              <a:solidFill>
                <a:srgbClr val="141414"/>
              </a:solidFill>
              <a:latin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836032"/>
            <a:ext cx="4297680" cy="18288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2781696"/>
            <a:ext cx="9875520" cy="151426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400" b="0" i="0" dirty="0">
                <a:solidFill>
                  <a:srgbClr val="525252"/>
                </a:solidFill>
                <a:latin typeface="Times New Roman"/>
              </a:rPr>
              <a:t>Modelling-status talk: </a:t>
            </a:r>
            <a:endParaRPr lang="en-US" sz="2400" b="0" i="0" dirty="0" smtClean="0">
              <a:solidFill>
                <a:srgbClr val="525252"/>
              </a:solidFill>
              <a:latin typeface="Times New Roman"/>
            </a:endParaRPr>
          </a:p>
          <a:p>
            <a:pPr algn="l"/>
            <a:r>
              <a:rPr lang="en-US" sz="2400" b="0" i="0" dirty="0" smtClean="0">
                <a:solidFill>
                  <a:srgbClr val="525252"/>
                </a:solidFill>
                <a:latin typeface="Times New Roman"/>
              </a:rPr>
              <a:t>           </a:t>
            </a:r>
            <a:r>
              <a:rPr sz="2400" b="0" i="0" dirty="0" smtClean="0">
                <a:solidFill>
                  <a:srgbClr val="525252"/>
                </a:solidFill>
                <a:latin typeface="Times New Roman"/>
              </a:rPr>
              <a:t>what </a:t>
            </a:r>
            <a:r>
              <a:rPr sz="2400" b="0" i="0" dirty="0">
                <a:solidFill>
                  <a:srgbClr val="525252"/>
                </a:solidFill>
                <a:latin typeface="Times New Roman"/>
              </a:rPr>
              <a:t>has been tried, </a:t>
            </a:r>
            <a:endParaRPr lang="en-US" sz="2400" b="0" i="0" dirty="0" smtClean="0">
              <a:solidFill>
                <a:srgbClr val="525252"/>
              </a:solidFill>
              <a:latin typeface="Times New Roman"/>
            </a:endParaRPr>
          </a:p>
          <a:p>
            <a:pPr algn="l"/>
            <a:r>
              <a:rPr lang="en-US" sz="2400" b="0" i="0" dirty="0" smtClean="0">
                <a:solidFill>
                  <a:srgbClr val="525252"/>
                </a:solidFill>
                <a:latin typeface="Times New Roman"/>
              </a:rPr>
              <a:t>           </a:t>
            </a:r>
            <a:r>
              <a:rPr sz="2400" b="0" i="0" dirty="0" smtClean="0">
                <a:solidFill>
                  <a:srgbClr val="525252"/>
                </a:solidFill>
                <a:latin typeface="Times New Roman"/>
              </a:rPr>
              <a:t>what </a:t>
            </a:r>
            <a:r>
              <a:rPr sz="2400" b="0" i="0" dirty="0">
                <a:solidFill>
                  <a:srgbClr val="525252"/>
                </a:solidFill>
                <a:latin typeface="Times New Roman"/>
              </a:rPr>
              <a:t>physics we clarified, </a:t>
            </a:r>
            <a:endParaRPr lang="en-US" sz="2400" b="0" i="0" dirty="0" smtClean="0">
              <a:solidFill>
                <a:srgbClr val="525252"/>
              </a:solidFill>
              <a:latin typeface="Times New Roman"/>
            </a:endParaRPr>
          </a:p>
          <a:p>
            <a:pPr algn="l"/>
            <a:r>
              <a:rPr lang="en-US" sz="2400" b="0" i="0" dirty="0" smtClean="0">
                <a:solidFill>
                  <a:srgbClr val="525252"/>
                </a:solidFill>
                <a:latin typeface="Times New Roman"/>
              </a:rPr>
              <a:t>           </a:t>
            </a:r>
            <a:r>
              <a:rPr sz="2400" b="0" i="0" dirty="0" smtClean="0">
                <a:solidFill>
                  <a:srgbClr val="525252"/>
                </a:solidFill>
                <a:latin typeface="Times New Roman"/>
              </a:rPr>
              <a:t>what </a:t>
            </a:r>
            <a:r>
              <a:rPr sz="2400" b="0" i="0" dirty="0">
                <a:solidFill>
                  <a:srgbClr val="525252"/>
                </a:solidFill>
                <a:latin typeface="Times New Roman"/>
              </a:rPr>
              <a:t>must </a:t>
            </a:r>
            <a:r>
              <a:rPr sz="2200" b="0" i="0" dirty="0">
                <a:solidFill>
                  <a:srgbClr val="525252"/>
                </a:solidFill>
                <a:latin typeface="Times New Roman"/>
              </a:rPr>
              <a:t>still</a:t>
            </a:r>
            <a:r>
              <a:rPr sz="2400" b="0" i="0" dirty="0">
                <a:solidFill>
                  <a:srgbClr val="525252"/>
                </a:solidFill>
                <a:latin typeface="Times New Roman"/>
              </a:rPr>
              <a:t> be constrained before quantitative PDT/DLT prediction.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 dirty="0" smtClean="0">
                <a:solidFill>
                  <a:srgbClr val="646464"/>
                </a:solidFill>
                <a:latin typeface="Times New Roman"/>
              </a:rPr>
              <a:t>1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64240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700" b="1" i="0" dirty="0">
                <a:solidFill>
                  <a:srgbClr val="102D5A"/>
                </a:solidFill>
                <a:latin typeface="Times New Roman"/>
              </a:rPr>
              <a:t>Main </a:t>
            </a:r>
            <a:r>
              <a:rPr sz="2700" b="1" i="0" dirty="0" err="1">
                <a:solidFill>
                  <a:srgbClr val="102D5A"/>
                </a:solidFill>
                <a:latin typeface="Times New Roman"/>
              </a:rPr>
              <a:t>modelling</a:t>
            </a:r>
            <a:r>
              <a:rPr sz="2700" b="1" i="0" dirty="0">
                <a:solidFill>
                  <a:srgbClr val="102D5A"/>
                </a:solidFill>
                <a:latin typeface="Times New Roman"/>
              </a:rPr>
              <a:t> tasks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23160" y="1464793"/>
            <a:ext cx="10698480" cy="65248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1" dirty="0">
                <a:solidFill>
                  <a:srgbClr val="525252"/>
                </a:solidFill>
                <a:latin typeface="Times New Roman"/>
              </a:rPr>
              <a:t>Fitting provides the target. </a:t>
            </a:r>
            <a:endParaRPr lang="en-US" sz="2000" b="1" dirty="0">
              <a:solidFill>
                <a:srgbClr val="525252"/>
              </a:solidFill>
              <a:latin typeface="Times New Roman"/>
            </a:endParaRPr>
          </a:p>
          <a:p>
            <a:pPr algn="l"/>
            <a:r>
              <a:rPr sz="2000" b="1" dirty="0" err="1" smtClean="0">
                <a:solidFill>
                  <a:srgbClr val="525252"/>
                </a:solidFill>
                <a:latin typeface="Times New Roman"/>
              </a:rPr>
              <a:t>Modelling</a:t>
            </a:r>
            <a:r>
              <a:rPr sz="2000" b="1" dirty="0" smtClean="0">
                <a:solidFill>
                  <a:srgbClr val="525252"/>
                </a:solidFill>
                <a:latin typeface="Times New Roman"/>
              </a:rPr>
              <a:t> </a:t>
            </a:r>
            <a:r>
              <a:rPr sz="2000" b="1" dirty="0">
                <a:solidFill>
                  <a:srgbClr val="525252"/>
                </a:solidFill>
                <a:latin typeface="Times New Roman"/>
              </a:rPr>
              <a:t>asks which physical state could have produced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 dirty="0" smtClean="0">
                <a:solidFill>
                  <a:srgbClr val="646464"/>
                </a:solidFill>
                <a:latin typeface="Times New Roman"/>
              </a:rPr>
              <a:t>2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392" y="2778246"/>
            <a:ext cx="10607040" cy="38404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200" b="1" i="0" dirty="0">
                <a:solidFill>
                  <a:srgbClr val="102D5A"/>
                </a:solidFill>
                <a:latin typeface="Times New Roman"/>
              </a:rPr>
              <a:t>We need a forward model that mimics the measurement process.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557105"/>
            <a:ext cx="2651760" cy="13716"/>
          </a:xfrm>
          <a:prstGeom prst="rect">
            <a:avLst/>
          </a:prstGeom>
          <a:solidFill>
            <a:srgbClr val="2252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3675977"/>
            <a:ext cx="265176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750" b="1" i="0">
                <a:solidFill>
                  <a:srgbClr val="225287"/>
                </a:solidFill>
                <a:latin typeface="Times New Roman"/>
              </a:rPr>
              <a:t>1  Reproduce S(t)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4060025"/>
            <a:ext cx="2505456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540" b="0" i="0">
                <a:solidFill>
                  <a:srgbClr val="141414"/>
                </a:solidFill>
                <a:latin typeface="Times New Roman"/>
              </a:rPr>
              <a:t>Generate the measured photon-counting curve from sample physics, not only from a fit function.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11880" y="3557105"/>
            <a:ext cx="2651760" cy="13716"/>
          </a:xfrm>
          <a:prstGeom prst="rect">
            <a:avLst/>
          </a:prstGeom>
          <a:solidFill>
            <a:srgbClr val="256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11880" y="3675977"/>
            <a:ext cx="265176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750" b="1" i="0" dirty="0">
                <a:solidFill>
                  <a:srgbClr val="25693A"/>
                </a:solidFill>
                <a:latin typeface="Times New Roman"/>
              </a:rPr>
              <a:t>2  Oxygen dynamics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5032" y="4060025"/>
            <a:ext cx="2505456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540" b="0" i="0">
                <a:solidFill>
                  <a:srgbClr val="141414"/>
                </a:solidFill>
                <a:latin typeface="Times New Roman"/>
              </a:rPr>
              <a:t>Model oxygen supply, respiration and light-induced consumption in monolayers and spheroids.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46520" y="3557105"/>
            <a:ext cx="2651760" cy="13716"/>
          </a:xfrm>
          <a:prstGeom prst="rect">
            <a:avLst/>
          </a:prstGeom>
          <a:solidFill>
            <a:srgbClr val="915F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46520" y="3675977"/>
            <a:ext cx="265176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750" b="1" i="0">
                <a:solidFill>
                  <a:srgbClr val="915F0C"/>
                </a:solidFill>
                <a:latin typeface="Times New Roman"/>
              </a:rPr>
              <a:t>3  Light → chemistry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4060025"/>
            <a:ext cx="2505456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540" b="0" i="0">
                <a:solidFill>
                  <a:srgbClr val="141414"/>
                </a:solidFill>
                <a:latin typeface="Times New Roman"/>
              </a:rPr>
              <a:t>Connect the local optical field to PpIX excitation or to an effective PS-free ROS source.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81160" y="3557105"/>
            <a:ext cx="2103120" cy="13716"/>
          </a:xfrm>
          <a:prstGeom prst="rect">
            <a:avLst/>
          </a:prstGeom>
          <a:solidFill>
            <a:srgbClr val="10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81160" y="3675977"/>
            <a:ext cx="210312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80" b="1" i="0">
                <a:solidFill>
                  <a:srgbClr val="102D5A"/>
                </a:solidFill>
                <a:latin typeface="Times New Roman"/>
              </a:rPr>
              <a:t>4  Synthesis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54312" y="4060025"/>
            <a:ext cx="1956816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50" b="0" i="0">
                <a:solidFill>
                  <a:srgbClr val="141414"/>
                </a:solidFill>
                <a:latin typeface="Times New Roman"/>
              </a:rPr>
              <a:t>Use a virtual experiment to generate a measured-like curve.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82248"/>
            <a:ext cx="11064240" cy="4524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sz="2700" b="1" i="0" dirty="0" smtClean="0">
                <a:solidFill>
                  <a:srgbClr val="102D5A"/>
                </a:solidFill>
                <a:latin typeface="Times New Roman"/>
              </a:rPr>
              <a:t>What is common and what is different between </a:t>
            </a:r>
            <a:r>
              <a:rPr sz="2700" b="1" i="0" dirty="0" smtClean="0">
                <a:solidFill>
                  <a:srgbClr val="102D5A"/>
                </a:solidFill>
                <a:latin typeface="Times New Roman"/>
              </a:rPr>
              <a:t>PDT </a:t>
            </a:r>
            <a:r>
              <a:rPr sz="2700" b="1" i="0" dirty="0">
                <a:solidFill>
                  <a:srgbClr val="102D5A"/>
                </a:solidFill>
                <a:latin typeface="Times New Roman"/>
              </a:rPr>
              <a:t>and </a:t>
            </a:r>
            <a:r>
              <a:rPr sz="2700" b="1" i="0" dirty="0" smtClean="0">
                <a:solidFill>
                  <a:srgbClr val="102D5A"/>
                </a:solidFill>
                <a:latin typeface="Times New Roman"/>
              </a:rPr>
              <a:t>DLT</a:t>
            </a:r>
            <a:r>
              <a:rPr lang="en-US" sz="2700" b="1" i="0" dirty="0" smtClean="0">
                <a:solidFill>
                  <a:srgbClr val="102D5A"/>
                </a:solidFill>
                <a:latin typeface="Times New Roman"/>
              </a:rPr>
              <a:t>?</a:t>
            </a:r>
            <a:r>
              <a:rPr sz="2700" b="1" i="0" dirty="0" smtClean="0">
                <a:solidFill>
                  <a:srgbClr val="102D5A"/>
                </a:solidFill>
                <a:latin typeface="Times New Roman"/>
              </a:rPr>
              <a:t> </a:t>
            </a:r>
            <a:endParaRPr sz="2700" b="1" i="0" dirty="0">
              <a:solidFill>
                <a:srgbClr val="102D5A"/>
              </a:solidFill>
              <a:latin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69848"/>
            <a:ext cx="10972800" cy="1371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 dirty="0" smtClean="0">
                <a:solidFill>
                  <a:srgbClr val="646464"/>
                </a:solidFill>
                <a:latin typeface="Times New Roman"/>
              </a:rPr>
              <a:t>3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512064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100" b="1" i="0">
                <a:solidFill>
                  <a:srgbClr val="102D5A"/>
                </a:solidFill>
                <a:latin typeface="Times New Roman"/>
              </a:rPr>
              <a:t>PDT: 5-ALA / PpIX-assisted branch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18"/>
            <a:ext cx="4846320" cy="1645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5-ALA → PpIX inside cells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light excites PpIX → triplet PS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triplet PS transfers energy to ground-state O₂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source depends on I(r), PpIX(r), O₂(r,T)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bleaching can matter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874519"/>
            <a:ext cx="5120640" cy="29260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100" b="1" i="0">
                <a:solidFill>
                  <a:srgbClr val="915F0C"/>
                </a:solidFill>
                <a:latin typeface="Times New Roman"/>
              </a:rPr>
              <a:t>DLT / PS-free branch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18"/>
            <a:ext cx="4800600" cy="16459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no added PpIX / photosensitizer branch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light is mapped to an effective ROS / ¹O₂-like source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optical propagation can be simulated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conversion efficiency is not independently fixed</a:t>
            </a:r>
          </a:p>
          <a:p>
            <a:pPr algn="l">
              <a:spcAft>
                <a:spcPts val="500"/>
              </a:spcAft>
            </a:pPr>
            <a:r>
              <a:rPr sz="1600">
                <a:solidFill>
                  <a:srgbClr val="141414"/>
                </a:solidFill>
                <a:latin typeface="Times New Roman"/>
              </a:rPr>
              <a:t>• this is the open physical part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983480"/>
            <a:ext cx="45720" cy="713232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4983480"/>
            <a:ext cx="10195560" cy="84484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sz="1750" b="1" i="0" dirty="0" smtClean="0">
                <a:solidFill>
                  <a:srgbClr val="141414"/>
                </a:solidFill>
                <a:latin typeface="Times New Roman"/>
              </a:rPr>
              <a:t>Key message</a:t>
            </a:r>
            <a:r>
              <a:rPr sz="1750" b="1" i="0" dirty="0" smtClean="0">
                <a:solidFill>
                  <a:srgbClr val="141414"/>
                </a:solidFill>
                <a:latin typeface="Times New Roman"/>
              </a:rPr>
              <a:t>: </a:t>
            </a:r>
            <a:r>
              <a:rPr lang="en-US" sz="1750" b="1" i="0" dirty="0" smtClean="0">
                <a:solidFill>
                  <a:srgbClr val="141414"/>
                </a:solidFill>
                <a:latin typeface="Times New Roman"/>
              </a:rPr>
              <a:t>the general </a:t>
            </a:r>
            <a:r>
              <a:rPr lang="en-US" sz="1750" b="1" i="0" dirty="0" err="1" smtClean="0">
                <a:solidFill>
                  <a:srgbClr val="141414"/>
                </a:solidFill>
                <a:latin typeface="Times New Roman"/>
              </a:rPr>
              <a:t>modelling</a:t>
            </a:r>
            <a:r>
              <a:rPr lang="en-US" sz="1750" b="1" i="0" dirty="0" smtClean="0">
                <a:solidFill>
                  <a:srgbClr val="141414"/>
                </a:solidFill>
                <a:latin typeface="Times New Roman"/>
              </a:rPr>
              <a:t> architecture can be similar, while the chemistry connecting light to the source term is different.</a:t>
            </a:r>
          </a:p>
          <a:p>
            <a:pPr algn="l"/>
            <a:r>
              <a:rPr sz="1750" b="1" i="0" dirty="0" smtClean="0">
                <a:solidFill>
                  <a:srgbClr val="141414"/>
                </a:solidFill>
                <a:latin typeface="Times New Roman"/>
              </a:rPr>
              <a:t>PDT </a:t>
            </a:r>
            <a:r>
              <a:rPr sz="1750" b="1" i="0" dirty="0">
                <a:solidFill>
                  <a:srgbClr val="141414"/>
                </a:solidFill>
                <a:latin typeface="Times New Roman"/>
              </a:rPr>
              <a:t>is the reference; DLT is the branch requiring additional physical calibration.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64240" cy="4524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700" b="1" i="0" dirty="0">
                <a:solidFill>
                  <a:srgbClr val="102D5A"/>
                </a:solidFill>
                <a:latin typeface="Times New Roman"/>
              </a:rPr>
              <a:t>1. First </a:t>
            </a:r>
            <a:r>
              <a:rPr sz="2700" b="1" i="0" dirty="0" err="1">
                <a:solidFill>
                  <a:srgbClr val="102D5A"/>
                </a:solidFill>
                <a:latin typeface="Times New Roman"/>
              </a:rPr>
              <a:t>modelling</a:t>
            </a:r>
            <a:r>
              <a:rPr sz="2700" b="1" i="0" dirty="0">
                <a:solidFill>
                  <a:srgbClr val="102D5A"/>
                </a:solidFill>
                <a:latin typeface="Times New Roman"/>
              </a:rPr>
              <a:t> </a:t>
            </a:r>
            <a:r>
              <a:rPr sz="2700" b="1" i="0" dirty="0" smtClean="0">
                <a:solidFill>
                  <a:srgbClr val="102D5A"/>
                </a:solidFill>
                <a:latin typeface="Times New Roman"/>
              </a:rPr>
              <a:t>attempts</a:t>
            </a:r>
            <a:endParaRPr sz="2700" b="1" i="0" dirty="0">
              <a:solidFill>
                <a:srgbClr val="102D5A"/>
              </a:solidFill>
              <a:latin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1013603"/>
            <a:ext cx="10698480" cy="344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0" i="1" dirty="0">
                <a:solidFill>
                  <a:srgbClr val="525252"/>
                </a:solidFill>
                <a:latin typeface="Times New Roman"/>
              </a:rPr>
              <a:t>This is the map of what has actually been tried and what each part clarified.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 dirty="0" smtClean="0">
                <a:solidFill>
                  <a:srgbClr val="646464"/>
                </a:solidFill>
                <a:latin typeface="Times New Roman"/>
              </a:rPr>
              <a:t>4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8680" y="1938528"/>
            <a:ext cx="10332720" cy="22860"/>
          </a:xfrm>
          <a:prstGeom prst="rect">
            <a:avLst/>
          </a:prstGeom>
          <a:solidFill>
            <a:srgbClr val="AFAF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645920" y="1783080"/>
            <a:ext cx="228600" cy="228600"/>
          </a:xfrm>
          <a:prstGeom prst="ellipse">
            <a:avLst/>
          </a:prstGeom>
          <a:solidFill>
            <a:srgbClr val="225287"/>
          </a:solidFill>
          <a:ln>
            <a:solidFill>
              <a:srgbClr val="2252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331720"/>
            <a:ext cx="214884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50" b="1" i="0">
                <a:solidFill>
                  <a:srgbClr val="225287"/>
                </a:solidFill>
                <a:latin typeface="Times New Roman"/>
              </a:rPr>
              <a:t>Monolayer / thin samples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" y="2951480"/>
            <a:ext cx="2423160" cy="9601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30" b="0" i="0" dirty="0">
                <a:solidFill>
                  <a:srgbClr val="141414"/>
                </a:solidFill>
                <a:latin typeface="Times New Roman"/>
              </a:rPr>
              <a:t>processed 1270-nm curves;
gas–liquid O₂ supply;
simpler first optical path</a:t>
            </a:r>
          </a:p>
        </p:txBody>
      </p:sp>
      <p:sp>
        <p:nvSpPr>
          <p:cNvPr id="11" name="Oval 10"/>
          <p:cNvSpPr/>
          <p:nvPr/>
        </p:nvSpPr>
        <p:spPr>
          <a:xfrm>
            <a:off x="4480560" y="1783080"/>
            <a:ext cx="228600" cy="228600"/>
          </a:xfrm>
          <a:prstGeom prst="ellipse">
            <a:avLst/>
          </a:prstGeom>
          <a:solidFill>
            <a:srgbClr val="25693A"/>
          </a:solidFill>
          <a:ln>
            <a:solidFill>
              <a:srgbClr val="2569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20440" y="2331720"/>
            <a:ext cx="214884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50" b="1" i="0">
                <a:solidFill>
                  <a:srgbClr val="25693A"/>
                </a:solidFill>
                <a:latin typeface="Times New Roman"/>
              </a:rPr>
              <a:t>Spheroids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3280" y="2788920"/>
            <a:ext cx="2423160" cy="9601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30" b="0" i="0" dirty="0">
                <a:solidFill>
                  <a:srgbClr val="141414"/>
                </a:solidFill>
                <a:latin typeface="Times New Roman"/>
              </a:rPr>
              <a:t>radial O₂ diffusion;
respiration and PDT sink;
local O₂ changes kinetics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0" y="1783080"/>
            <a:ext cx="228600" cy="228600"/>
          </a:xfrm>
          <a:prstGeom prst="ellipse">
            <a:avLst/>
          </a:prstGeom>
          <a:solidFill>
            <a:srgbClr val="102D5A"/>
          </a:solidFill>
          <a:ln>
            <a:solidFill>
              <a:srgbClr val="102D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55080" y="2331720"/>
            <a:ext cx="214884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50" b="1" i="0">
                <a:solidFill>
                  <a:srgbClr val="102D5A"/>
                </a:solidFill>
                <a:latin typeface="Times New Roman"/>
              </a:rPr>
              <a:t>Virtual experiment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2788920"/>
            <a:ext cx="2423160" cy="9601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30" b="0" i="0">
                <a:solidFill>
                  <a:srgbClr val="141414"/>
                </a:solidFill>
                <a:latin typeface="Times New Roman"/>
              </a:rPr>
              <a:t>freeze slow profiles;
calculate fast kinetics;
generate synthetic S(t)</a:t>
            </a:r>
          </a:p>
        </p:txBody>
      </p:sp>
      <p:sp>
        <p:nvSpPr>
          <p:cNvPr id="17" name="Oval 16"/>
          <p:cNvSpPr/>
          <p:nvPr/>
        </p:nvSpPr>
        <p:spPr>
          <a:xfrm>
            <a:off x="10149840" y="1783080"/>
            <a:ext cx="228600" cy="228600"/>
          </a:xfrm>
          <a:prstGeom prst="ellipse">
            <a:avLst/>
          </a:prstGeom>
          <a:solidFill>
            <a:srgbClr val="915F0C"/>
          </a:solidFill>
          <a:ln>
            <a:solidFill>
              <a:srgbClr val="915F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89720" y="2331720"/>
            <a:ext cx="214884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50" b="1" i="0">
                <a:solidFill>
                  <a:srgbClr val="915F0C"/>
                </a:solidFill>
                <a:latin typeface="Times New Roman"/>
              </a:rPr>
              <a:t>Mouse / in vivo next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52560" y="2788920"/>
            <a:ext cx="2423160" cy="9601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30" b="0" i="0">
                <a:solidFill>
                  <a:srgbClr val="141414"/>
                </a:solidFill>
                <a:latin typeface="Times New Roman"/>
              </a:rPr>
              <a:t>first measurements started;
tissue optics and perfusion;
model to be formulated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" y="4800600"/>
            <a:ext cx="45720" cy="777240"/>
          </a:xfrm>
          <a:prstGeom prst="rect">
            <a:avLst/>
          </a:prstGeom>
          <a:solidFill>
            <a:srgbClr val="D2DC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4800600"/>
            <a:ext cx="10469880" cy="57554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750" b="1" i="0" dirty="0">
                <a:solidFill>
                  <a:srgbClr val="141414"/>
                </a:solidFill>
                <a:latin typeface="Times New Roman"/>
              </a:rPr>
              <a:t>The </a:t>
            </a:r>
            <a:r>
              <a:rPr lang="en-US" sz="1750" b="1" i="0" dirty="0" smtClean="0">
                <a:solidFill>
                  <a:srgbClr val="141414"/>
                </a:solidFill>
                <a:latin typeface="Times New Roman"/>
              </a:rPr>
              <a:t>purpose of these simpler models is to understand which physical quantitates really control the observable.</a:t>
            </a:r>
            <a:endParaRPr sz="1750" b="1" i="0" dirty="0">
              <a:solidFill>
                <a:srgbClr val="141414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064240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700" b="1" i="0" dirty="0">
                <a:solidFill>
                  <a:srgbClr val="102D5A"/>
                </a:solidFill>
                <a:latin typeface="Times New Roman"/>
              </a:rPr>
              <a:t>2. Oxygen dynamics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49808"/>
            <a:ext cx="10698480" cy="344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0" i="1" dirty="0">
                <a:solidFill>
                  <a:srgbClr val="525252"/>
                </a:solidFill>
                <a:latin typeface="Times New Roman"/>
              </a:rPr>
              <a:t>Slow sample state: oxygen supply competes with respiration and light-induced consumption.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69848"/>
            <a:ext cx="10972800" cy="1371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 dirty="0" smtClean="0">
                <a:solidFill>
                  <a:srgbClr val="646464"/>
                </a:solidFill>
                <a:latin typeface="Times New Roman"/>
              </a:rPr>
              <a:t>5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392" y="1414557"/>
            <a:ext cx="10607040" cy="32162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850" b="1" i="0" dirty="0">
                <a:solidFill>
                  <a:srgbClr val="102D5A"/>
                </a:solidFill>
                <a:latin typeface="Times New Roman"/>
              </a:rPr>
              <a:t>Main state </a:t>
            </a:r>
            <a:r>
              <a:rPr sz="1850" b="1" i="0" dirty="0" smtClean="0">
                <a:solidFill>
                  <a:srgbClr val="102D5A"/>
                </a:solidFill>
                <a:latin typeface="Times New Roman"/>
              </a:rPr>
              <a:t>variable</a:t>
            </a:r>
            <a:r>
              <a:rPr lang="en-US" sz="1850" b="1" i="0" dirty="0" smtClean="0">
                <a:solidFill>
                  <a:srgbClr val="102D5A"/>
                </a:solidFill>
                <a:latin typeface="Times New Roman"/>
              </a:rPr>
              <a:t>*</a:t>
            </a:r>
            <a:r>
              <a:rPr sz="1850" b="1" i="0" dirty="0" smtClean="0">
                <a:solidFill>
                  <a:srgbClr val="102D5A"/>
                </a:solidFill>
                <a:latin typeface="Times New Roman"/>
              </a:rPr>
              <a:t>:  </a:t>
            </a:r>
            <a:r>
              <a:rPr sz="1850" b="1" i="0" dirty="0">
                <a:solidFill>
                  <a:srgbClr val="102D5A"/>
                </a:solidFill>
                <a:latin typeface="Times New Roman"/>
              </a:rPr>
              <a:t>Cₒ</a:t>
            </a:r>
            <a:r>
              <a:rPr sz="1850" b="1" i="0" baseline="-25000" dirty="0">
                <a:solidFill>
                  <a:srgbClr val="102D5A"/>
                </a:solidFill>
                <a:latin typeface="Times New Roman"/>
              </a:rPr>
              <a:t>₂</a:t>
            </a:r>
            <a:r>
              <a:rPr sz="1850" b="1" i="0" dirty="0">
                <a:solidFill>
                  <a:srgbClr val="102D5A"/>
                </a:solidFill>
                <a:latin typeface="Times New Roman"/>
              </a:rPr>
              <a:t>(</a:t>
            </a:r>
            <a:r>
              <a:rPr sz="1850" b="1" i="0" dirty="0" err="1">
                <a:solidFill>
                  <a:srgbClr val="102D5A"/>
                </a:solidFill>
                <a:latin typeface="Times New Roman"/>
              </a:rPr>
              <a:t>r,T</a:t>
            </a:r>
            <a:r>
              <a:rPr sz="1850" b="1" i="0" dirty="0">
                <a:solidFill>
                  <a:srgbClr val="102D5A"/>
                </a:solidFill>
                <a:latin typeface="Times New Roman"/>
              </a:rPr>
              <a:t>)  = local molecular oxygen concentration on seconds/minutes time </a:t>
            </a:r>
            <a:r>
              <a:rPr sz="1850" b="1" i="0" dirty="0" smtClean="0">
                <a:solidFill>
                  <a:srgbClr val="102D5A"/>
                </a:solidFill>
                <a:latin typeface="Times New Roman"/>
              </a:rPr>
              <a:t>scale</a:t>
            </a:r>
            <a:r>
              <a:rPr lang="en-US" sz="1850" b="1" i="0" dirty="0" smtClean="0">
                <a:solidFill>
                  <a:srgbClr val="102D5A"/>
                </a:solidFill>
                <a:latin typeface="Times New Roman"/>
              </a:rPr>
              <a:t> (T)</a:t>
            </a:r>
            <a:endParaRPr sz="1850" b="1" i="0" dirty="0">
              <a:solidFill>
                <a:srgbClr val="102D5A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2857" y="1891977"/>
            <a:ext cx="10241280" cy="4216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500" b="1" i="0" dirty="0">
                <a:solidFill>
                  <a:srgbClr val="141414"/>
                </a:solidFill>
                <a:latin typeface="Times New Roman"/>
              </a:rPr>
              <a:t>∂Cₒ</a:t>
            </a:r>
            <a:r>
              <a:rPr sz="2500" b="1" i="0" baseline="-25000" dirty="0">
                <a:solidFill>
                  <a:srgbClr val="141414"/>
                </a:solidFill>
                <a:latin typeface="Times New Roman"/>
              </a:rPr>
              <a:t>₂</a:t>
            </a:r>
            <a:r>
              <a:rPr sz="2500" b="1" i="0" dirty="0">
                <a:solidFill>
                  <a:srgbClr val="141414"/>
                </a:solidFill>
                <a:latin typeface="Times New Roman"/>
              </a:rPr>
              <a:t>/∂T = </a:t>
            </a:r>
            <a:r>
              <a:rPr sz="2500" b="1" i="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diffusion</a:t>
            </a:r>
            <a:r>
              <a:rPr sz="2500" b="1" i="0" dirty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2500" b="1" i="0" dirty="0" smtClean="0">
                <a:solidFill>
                  <a:srgbClr val="141414"/>
                </a:solidFill>
                <a:latin typeface="Times New Roman"/>
              </a:rPr>
              <a:t>         </a:t>
            </a:r>
            <a:r>
              <a:rPr sz="2500" b="1" i="0" dirty="0" smtClean="0">
                <a:solidFill>
                  <a:srgbClr val="141414"/>
                </a:solidFill>
                <a:latin typeface="Times New Roman"/>
              </a:rPr>
              <a:t>− </a:t>
            </a:r>
            <a:r>
              <a:rPr sz="2500" b="1" i="0" dirty="0">
                <a:solidFill>
                  <a:schemeClr val="accent3">
                    <a:lumMod val="75000"/>
                  </a:schemeClr>
                </a:solidFill>
                <a:latin typeface="Times New Roman"/>
              </a:rPr>
              <a:t>respiration</a:t>
            </a:r>
            <a:r>
              <a:rPr sz="2500" b="1" i="0" dirty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2500" b="1" i="0" dirty="0" smtClean="0">
                <a:solidFill>
                  <a:srgbClr val="141414"/>
                </a:solidFill>
                <a:latin typeface="Times New Roman"/>
              </a:rPr>
              <a:t>    </a:t>
            </a:r>
            <a:r>
              <a:rPr sz="2500" b="1" i="0" dirty="0" smtClean="0">
                <a:solidFill>
                  <a:srgbClr val="141414"/>
                </a:solidFill>
                <a:latin typeface="Times New Roman"/>
              </a:rPr>
              <a:t>− </a:t>
            </a:r>
            <a:r>
              <a:rPr lang="en-US" sz="2500" b="1" i="0" dirty="0" smtClean="0">
                <a:solidFill>
                  <a:srgbClr val="141414"/>
                </a:solidFill>
                <a:latin typeface="Times New Roman"/>
              </a:rPr>
              <a:t>    </a:t>
            </a:r>
            <a:r>
              <a:rPr sz="2500" b="1" i="0" dirty="0" smtClean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light-induced </a:t>
            </a:r>
            <a:r>
              <a:rPr sz="2500" b="1" i="0" dirty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oxygen sink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1608" y="2112854"/>
            <a:ext cx="2834640" cy="77559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sz="1600" b="0" i="0" dirty="0" smtClean="0">
                <a:solidFill>
                  <a:srgbClr val="225287"/>
                </a:solidFill>
                <a:latin typeface="Times New Roman"/>
              </a:rPr>
              <a:t>   </a:t>
            </a:r>
            <a:r>
              <a:rPr sz="1600" b="0" i="0" dirty="0">
                <a:solidFill>
                  <a:srgbClr val="225287"/>
                </a:solidFill>
                <a:latin typeface="Times New Roman"/>
              </a:rPr>
              <a:t>
oxygen enters and </a:t>
            </a:r>
            <a:endParaRPr lang="en-US" sz="1600" b="0" i="0" dirty="0" smtClean="0">
              <a:solidFill>
                <a:srgbClr val="225287"/>
              </a:solidFill>
              <a:latin typeface="Times New Roman"/>
            </a:endParaRPr>
          </a:p>
          <a:p>
            <a:pPr algn="ctr"/>
            <a:r>
              <a:rPr sz="1600" b="0" i="0" dirty="0" smtClean="0">
                <a:solidFill>
                  <a:srgbClr val="225287"/>
                </a:solidFill>
                <a:latin typeface="Times New Roman"/>
              </a:rPr>
              <a:t>spreads </a:t>
            </a:r>
            <a:r>
              <a:rPr sz="1600" b="0" i="0" dirty="0">
                <a:solidFill>
                  <a:srgbClr val="225287"/>
                </a:solidFill>
                <a:latin typeface="Times New Roman"/>
              </a:rPr>
              <a:t>through the sample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359000"/>
            <a:ext cx="2834640" cy="5293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00" b="0" i="0" dirty="0" smtClean="0">
                <a:solidFill>
                  <a:srgbClr val="25693A"/>
                </a:solidFill>
                <a:latin typeface="Times New Roman"/>
              </a:rPr>
              <a:t>cells </a:t>
            </a:r>
            <a:r>
              <a:rPr sz="1600" b="0" i="0" dirty="0">
                <a:solidFill>
                  <a:srgbClr val="25693A"/>
                </a:solidFill>
                <a:latin typeface="Times New Roman"/>
              </a:rPr>
              <a:t>consume oxygen biologically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08677" y="2323606"/>
            <a:ext cx="2834640" cy="5293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600" b="0" i="0" dirty="0" smtClean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PDT/ROS </a:t>
            </a:r>
            <a:r>
              <a:rPr sz="1600" b="0" i="0" dirty="0">
                <a:solidFill>
                  <a:schemeClr val="accent6">
                    <a:lumMod val="75000"/>
                  </a:schemeClr>
                </a:solidFill>
                <a:latin typeface="Times New Roman"/>
              </a:rPr>
              <a:t>chemistry can consume oxygen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235276"/>
            <a:ext cx="5376672" cy="62170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1" i="1" u="sng" dirty="0">
                <a:solidFill>
                  <a:srgbClr val="102D5A"/>
                </a:solidFill>
                <a:latin typeface="Times New Roman"/>
              </a:rPr>
              <a:t>Monolayer </a:t>
            </a:r>
            <a:r>
              <a:rPr lang="en-US" b="1" i="1" dirty="0" smtClean="0">
                <a:solidFill>
                  <a:srgbClr val="102D5A"/>
                </a:solidFill>
                <a:latin typeface="Times New Roman"/>
                <a:sym typeface="Wingdings" pitchFamily="2" charset="2"/>
              </a:rPr>
              <a:t> oxygen supply from the </a:t>
            </a:r>
            <a:r>
              <a:rPr b="1" i="1" dirty="0" smtClean="0">
                <a:solidFill>
                  <a:srgbClr val="102D5A"/>
                </a:solidFill>
                <a:latin typeface="Times New Roman"/>
              </a:rPr>
              <a:t> </a:t>
            </a:r>
            <a:r>
              <a:rPr b="1" i="1" dirty="0">
                <a:solidFill>
                  <a:srgbClr val="102D5A"/>
                </a:solidFill>
                <a:latin typeface="Times New Roman"/>
              </a:rPr>
              <a:t>medium </a:t>
            </a:r>
            <a:r>
              <a:rPr lang="en-US" b="1" i="1" dirty="0" smtClean="0">
                <a:solidFill>
                  <a:srgbClr val="102D5A"/>
                </a:solidFill>
                <a:latin typeface="Times New Roman"/>
              </a:rPr>
              <a:t>is presented by an interface flux</a:t>
            </a:r>
            <a:endParaRPr b="1" i="1" dirty="0">
              <a:solidFill>
                <a:srgbClr val="102D5A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2980" y="3934127"/>
            <a:ext cx="4709160" cy="344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000" b="1" i="0" dirty="0">
                <a:solidFill>
                  <a:srgbClr val="141414"/>
                </a:solidFill>
                <a:latin typeface="Times New Roman"/>
              </a:rPr>
              <a:t>J(O₂) = K</a:t>
            </a:r>
            <a:r>
              <a:rPr sz="2000" b="1" i="0" baseline="-25000" dirty="0">
                <a:solidFill>
                  <a:srgbClr val="141414"/>
                </a:solidFill>
                <a:latin typeface="Times New Roman"/>
              </a:rPr>
              <a:t>ᴸ</a:t>
            </a:r>
            <a:r>
              <a:rPr sz="2000" b="1" i="0" dirty="0">
                <a:solidFill>
                  <a:srgbClr val="141414"/>
                </a:solidFill>
                <a:latin typeface="Times New Roman"/>
              </a:rPr>
              <a:t> (</a:t>
            </a:r>
            <a:r>
              <a:rPr sz="2000" b="1" i="0" dirty="0" err="1" smtClean="0">
                <a:solidFill>
                  <a:srgbClr val="141414"/>
                </a:solidFill>
                <a:latin typeface="Times New Roman"/>
              </a:rPr>
              <a:t>C</a:t>
            </a:r>
            <a:r>
              <a:rPr sz="2000" b="1" i="0" baseline="-25000" dirty="0" err="1" smtClean="0">
                <a:solidFill>
                  <a:srgbClr val="141414"/>
                </a:solidFill>
                <a:latin typeface="Times New Roman"/>
              </a:rPr>
              <a:t>sat</a:t>
            </a:r>
            <a:r>
              <a:rPr sz="2000" b="1" i="0" dirty="0" smtClean="0">
                <a:solidFill>
                  <a:srgbClr val="141414"/>
                </a:solidFill>
                <a:latin typeface="Times New Roman"/>
              </a:rPr>
              <a:t> </a:t>
            </a:r>
            <a:r>
              <a:rPr sz="2000" b="1" i="0" dirty="0">
                <a:solidFill>
                  <a:srgbClr val="141414"/>
                </a:solidFill>
                <a:latin typeface="Times New Roman"/>
              </a:rPr>
              <a:t>− </a:t>
            </a:r>
            <a:r>
              <a:rPr sz="2000" b="1" i="0" dirty="0" err="1" smtClean="0">
                <a:solidFill>
                  <a:srgbClr val="141414"/>
                </a:solidFill>
                <a:latin typeface="Times New Roman"/>
              </a:rPr>
              <a:t>C</a:t>
            </a:r>
            <a:r>
              <a:rPr sz="2000" b="1" i="0" baseline="-25000" dirty="0" err="1" smtClean="0">
                <a:solidFill>
                  <a:srgbClr val="141414"/>
                </a:solidFill>
                <a:latin typeface="Times New Roman"/>
              </a:rPr>
              <a:t>surface</a:t>
            </a:r>
            <a:r>
              <a:rPr sz="2000" b="1" i="0" dirty="0">
                <a:solidFill>
                  <a:srgbClr val="141414"/>
                </a:solidFill>
                <a:latin typeface="Times New Roman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2980" y="4464446"/>
            <a:ext cx="4754880" cy="49859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lang="en-US" sz="1500" b="0" i="0" dirty="0" smtClean="0">
                <a:solidFill>
                  <a:srgbClr val="525252"/>
                </a:solidFill>
                <a:latin typeface="Times New Roman"/>
              </a:rPr>
              <a:t>K</a:t>
            </a:r>
            <a:r>
              <a:rPr lang="en-US" sz="1500" b="0" i="0" baseline="-25000" dirty="0" smtClean="0">
                <a:solidFill>
                  <a:srgbClr val="525252"/>
                </a:solidFill>
                <a:latin typeface="Times New Roman"/>
              </a:rPr>
              <a:t>L</a:t>
            </a:r>
            <a:r>
              <a:rPr lang="en-US" sz="1500" b="0" i="0" dirty="0" smtClean="0">
                <a:solidFill>
                  <a:srgbClr val="525252"/>
                </a:solidFill>
                <a:latin typeface="Times New Roman"/>
              </a:rPr>
              <a:t> - </a:t>
            </a:r>
            <a:r>
              <a:rPr sz="1500" b="0" i="0" dirty="0" smtClean="0">
                <a:solidFill>
                  <a:srgbClr val="525252"/>
                </a:solidFill>
                <a:latin typeface="Times New Roman"/>
              </a:rPr>
              <a:t> </a:t>
            </a:r>
            <a:r>
              <a:rPr lang="en-US" sz="1500" b="0" i="0" dirty="0" smtClean="0">
                <a:solidFill>
                  <a:srgbClr val="525252"/>
                </a:solidFill>
                <a:latin typeface="Times New Roman"/>
              </a:rPr>
              <a:t>mass transfer coefficient at</a:t>
            </a:r>
            <a:r>
              <a:rPr sz="1500" b="0" i="0" dirty="0" smtClean="0">
                <a:solidFill>
                  <a:srgbClr val="525252"/>
                </a:solidFill>
                <a:latin typeface="Times New Roman"/>
              </a:rPr>
              <a:t> </a:t>
            </a:r>
            <a:r>
              <a:rPr lang="en-US" sz="1500" b="0" i="0" dirty="0" smtClean="0">
                <a:solidFill>
                  <a:srgbClr val="525252"/>
                </a:solidFill>
                <a:latin typeface="Times New Roman"/>
              </a:rPr>
              <a:t>the</a:t>
            </a:r>
            <a:r>
              <a:rPr sz="1500" b="0" i="0" dirty="0" smtClean="0">
                <a:solidFill>
                  <a:srgbClr val="525252"/>
                </a:solidFill>
                <a:latin typeface="Times New Roman"/>
              </a:rPr>
              <a:t> interface, </a:t>
            </a:r>
            <a:r>
              <a:rPr sz="1500" b="0" i="0" dirty="0">
                <a:solidFill>
                  <a:srgbClr val="525252"/>
                </a:solidFill>
                <a:latin typeface="Times New Roman"/>
              </a:rPr>
              <a:t>not the internal diffusion coefficient.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3259777"/>
            <a:ext cx="4892040" cy="62170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000" b="1" i="1" u="sng" dirty="0">
                <a:solidFill>
                  <a:srgbClr val="102D5A"/>
                </a:solidFill>
                <a:latin typeface="Times New Roman"/>
              </a:rPr>
              <a:t>Spheroid</a:t>
            </a:r>
            <a:r>
              <a:rPr sz="2000" b="1" i="1" dirty="0">
                <a:solidFill>
                  <a:srgbClr val="102D5A"/>
                </a:solidFill>
                <a:latin typeface="Times New Roman"/>
              </a:rPr>
              <a:t> </a:t>
            </a:r>
            <a:r>
              <a:rPr lang="en-US" sz="2000" b="1" i="1" dirty="0" smtClean="0">
                <a:solidFill>
                  <a:srgbClr val="102D5A"/>
                </a:solidFill>
                <a:latin typeface="Times New Roman"/>
                <a:sym typeface="Wingdings" pitchFamily="2" charset="2"/>
              </a:rPr>
              <a:t> </a:t>
            </a:r>
            <a:r>
              <a:rPr lang="en-US" b="1" i="1" dirty="0" smtClean="0">
                <a:solidFill>
                  <a:srgbClr val="102D5A"/>
                </a:solidFill>
                <a:latin typeface="Times New Roman"/>
                <a:sym typeface="Wingdings" pitchFamily="2" charset="2"/>
              </a:rPr>
              <a:t>oxygen has to diffuse to the center being continuously consumed</a:t>
            </a:r>
            <a:endParaRPr b="1" i="1" dirty="0">
              <a:solidFill>
                <a:srgbClr val="102D5A"/>
              </a:solidFill>
              <a:latin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09360" y="4069229"/>
            <a:ext cx="5257800" cy="3139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800" b="1" i="0" dirty="0" smtClean="0">
                <a:solidFill>
                  <a:srgbClr val="141414"/>
                </a:solidFill>
                <a:latin typeface="Times New Roman"/>
              </a:rPr>
              <a:t>O</a:t>
            </a:r>
            <a:r>
              <a:rPr sz="1800" b="1" i="0" dirty="0">
                <a:solidFill>
                  <a:srgbClr val="141414"/>
                </a:solidFill>
                <a:latin typeface="Times New Roman"/>
              </a:rPr>
              <a:t>₂ gradients and a hypoxic core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1680" y="6463468"/>
            <a:ext cx="7565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*State- slow state variables: spatial oxygen and photosensitizer distributions, </a:t>
            </a:r>
            <a:r>
              <a:rPr lang="en-US" sz="1200" dirty="0">
                <a:solidFill>
                  <a:srgbClr val="102D5A"/>
                </a:solidFill>
                <a:latin typeface="Times New Roman"/>
              </a:rPr>
              <a:t>Cₒ</a:t>
            </a:r>
            <a:r>
              <a:rPr lang="en-US" sz="1200" baseline="-25000" dirty="0">
                <a:solidFill>
                  <a:srgbClr val="102D5A"/>
                </a:solidFill>
                <a:latin typeface="Times New Roman"/>
              </a:rPr>
              <a:t>₂</a:t>
            </a:r>
            <a:r>
              <a:rPr lang="en-US" sz="1200" dirty="0">
                <a:solidFill>
                  <a:srgbClr val="102D5A"/>
                </a:solidFill>
                <a:latin typeface="Times New Roman"/>
              </a:rPr>
              <a:t>(</a:t>
            </a:r>
            <a:r>
              <a:rPr lang="en-US" sz="1200" dirty="0" err="1">
                <a:solidFill>
                  <a:srgbClr val="102D5A"/>
                </a:solidFill>
                <a:latin typeface="Times New Roman"/>
              </a:rPr>
              <a:t>r,T</a:t>
            </a:r>
            <a:r>
              <a:rPr lang="en-US" sz="1200" dirty="0">
                <a:solidFill>
                  <a:srgbClr val="102D5A"/>
                </a:solidFill>
                <a:latin typeface="Times New Roman"/>
              </a:rPr>
              <a:t>) </a:t>
            </a:r>
            <a:r>
              <a:rPr lang="en-US" sz="1200" dirty="0" smtClean="0">
                <a:solidFill>
                  <a:srgbClr val="102D5A"/>
                </a:solidFill>
                <a:latin typeface="Times New Roman"/>
              </a:rPr>
              <a:t>and C</a:t>
            </a:r>
            <a:r>
              <a:rPr lang="en-US" sz="1200" baseline="-25000" dirty="0" smtClean="0">
                <a:solidFill>
                  <a:srgbClr val="102D5A"/>
                </a:solidFill>
                <a:latin typeface="Times New Roman"/>
              </a:rPr>
              <a:t>PS</a:t>
            </a:r>
            <a:r>
              <a:rPr lang="en-US" sz="1200" dirty="0" smtClean="0">
                <a:solidFill>
                  <a:srgbClr val="102D5A"/>
                </a:solidFill>
                <a:latin typeface="Times New Roman"/>
              </a:rPr>
              <a:t>(</a:t>
            </a:r>
            <a:r>
              <a:rPr lang="en-US" sz="1200" dirty="0" err="1" smtClean="0">
                <a:solidFill>
                  <a:srgbClr val="102D5A"/>
                </a:solidFill>
                <a:latin typeface="Times New Roman"/>
              </a:rPr>
              <a:t>r,T</a:t>
            </a:r>
            <a:r>
              <a:rPr lang="en-US" sz="1200" dirty="0">
                <a:solidFill>
                  <a:srgbClr val="102D5A"/>
                </a:solidFill>
                <a:latin typeface="Times New Roman"/>
              </a:rPr>
              <a:t>) </a:t>
            </a:r>
            <a:r>
              <a:rPr lang="en-US" sz="1200" dirty="0" smtClean="0">
                <a:solidFill>
                  <a:srgbClr val="102D5A"/>
                </a:solidFill>
                <a:latin typeface="Times New Roman"/>
              </a:rPr>
              <a:t>, cell bleaching state 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791431" y="5176881"/>
            <a:ext cx="109627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So radius, respiration, external oxygen and illumination all matter before we even start discussing the microsecond luminescence signal.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8681776" y="3881486"/>
            <a:ext cx="210764" cy="22499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28600"/>
            <a:ext cx="11247120" cy="4114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700" b="1" i="0">
                <a:solidFill>
                  <a:srgbClr val="163154"/>
                </a:solidFill>
                <a:latin typeface="Times New Roman"/>
              </a:rPr>
              <a:t>Oxygen depletion and triplet kinetics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86384"/>
            <a:ext cx="1078992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2000" b="0" i="1" dirty="0" smtClean="0">
                <a:solidFill>
                  <a:srgbClr val="5C5C5C"/>
                </a:solidFill>
                <a:latin typeface="Times New Roman"/>
              </a:rPr>
              <a:t>Connection between </a:t>
            </a:r>
            <a:r>
              <a:rPr sz="2000" b="0" i="1" dirty="0" smtClean="0">
                <a:solidFill>
                  <a:srgbClr val="5C5C5C"/>
                </a:solidFill>
                <a:latin typeface="Times New Roman"/>
              </a:rPr>
              <a:t>oxygen </a:t>
            </a:r>
            <a:r>
              <a:rPr lang="en-US" sz="2000" b="0" i="1" dirty="0" smtClean="0">
                <a:solidFill>
                  <a:srgbClr val="5C5C5C"/>
                </a:solidFill>
                <a:latin typeface="Times New Roman"/>
              </a:rPr>
              <a:t>transport and the measured kinetics.</a:t>
            </a:r>
            <a:endParaRPr sz="2000" b="0" i="1" dirty="0">
              <a:solidFill>
                <a:srgbClr val="5C5C5C"/>
              </a:solidFill>
              <a:latin typeface="Times New Roman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594360" y="1170432"/>
            <a:ext cx="10881360" cy="0"/>
          </a:xfrm>
          <a:prstGeom prst="line">
            <a:avLst/>
          </a:prstGeom>
          <a:ln w="17780">
            <a:solidFill>
              <a:srgbClr val="CDD2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22960" y="1444752"/>
            <a:ext cx="4972198" cy="3031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50" b="1" i="0" dirty="0">
                <a:solidFill>
                  <a:srgbClr val="235A9B"/>
                </a:solidFill>
                <a:latin typeface="Times New Roman"/>
              </a:rPr>
              <a:t>1. Oxygen depletion </a:t>
            </a:r>
            <a:r>
              <a:rPr sz="1850" b="1" i="0" dirty="0" smtClean="0">
                <a:solidFill>
                  <a:srgbClr val="235A9B"/>
                </a:solidFill>
                <a:latin typeface="Times New Roman"/>
              </a:rPr>
              <a:t>estimate</a:t>
            </a:r>
            <a:r>
              <a:rPr lang="en-US" sz="1850" b="1" i="0" dirty="0" smtClean="0">
                <a:solidFill>
                  <a:srgbClr val="235A9B"/>
                </a:solidFill>
                <a:latin typeface="Times New Roman"/>
              </a:rPr>
              <a:t> in spheroid sample</a:t>
            </a:r>
            <a:endParaRPr sz="1850" b="1" i="0" dirty="0">
              <a:solidFill>
                <a:srgbClr val="235A9B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874519"/>
            <a:ext cx="4663440" cy="40318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500" b="1" i="0" dirty="0" err="1" smtClean="0">
                <a:solidFill>
                  <a:srgbClr val="202020"/>
                </a:solidFill>
                <a:latin typeface="Times New Roman"/>
              </a:rPr>
              <a:t>C</a:t>
            </a:r>
            <a:r>
              <a:rPr sz="2500" b="1" i="0" baseline="-25000" dirty="0" err="1" smtClean="0">
                <a:solidFill>
                  <a:srgbClr val="202020"/>
                </a:solidFill>
                <a:latin typeface="Times New Roman"/>
              </a:rPr>
              <a:t>center</a:t>
            </a:r>
            <a:r>
              <a:rPr sz="2500" b="1" i="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sz="2500" b="1" i="0" dirty="0">
                <a:solidFill>
                  <a:srgbClr val="202020"/>
                </a:solidFill>
                <a:latin typeface="Times New Roman"/>
              </a:rPr>
              <a:t>≈ </a:t>
            </a:r>
            <a:r>
              <a:rPr sz="2500" b="1" i="0" dirty="0" err="1" smtClean="0">
                <a:solidFill>
                  <a:srgbClr val="202020"/>
                </a:solidFill>
                <a:latin typeface="Times New Roman"/>
              </a:rPr>
              <a:t>C</a:t>
            </a:r>
            <a:r>
              <a:rPr sz="2500" b="1" i="0" baseline="-25000" dirty="0" err="1" smtClean="0">
                <a:solidFill>
                  <a:srgbClr val="202020"/>
                </a:solidFill>
                <a:latin typeface="Times New Roman"/>
              </a:rPr>
              <a:t>ext</a:t>
            </a:r>
            <a:r>
              <a:rPr sz="2500" b="1" i="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sz="2500" b="1" i="0" dirty="0">
                <a:solidFill>
                  <a:srgbClr val="202020"/>
                </a:solidFill>
                <a:latin typeface="Times New Roman"/>
              </a:rPr>
              <a:t>− q R² / (6D)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70048"/>
            <a:ext cx="4754880" cy="6858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650" b="0" i="0" dirty="0">
                <a:solidFill>
                  <a:srgbClr val="202020"/>
                </a:solidFill>
                <a:latin typeface="Times New Roman"/>
              </a:rPr>
              <a:t>larger R or q  →  stronger O₂ depletion
larger D  →  better O₂ replenishment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69725" y="2331720"/>
            <a:ext cx="1513510" cy="54168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3400" b="1" i="0" dirty="0">
                <a:solidFill>
                  <a:srgbClr val="5C5C5C"/>
                </a:solidFill>
                <a:latin typeface="Times New Roman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453985"/>
            <a:ext cx="5349240" cy="3031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50" b="1" i="0" dirty="0">
                <a:solidFill>
                  <a:srgbClr val="23784B"/>
                </a:solidFill>
                <a:latin typeface="Times New Roman"/>
              </a:rPr>
              <a:t>2. </a:t>
            </a:r>
            <a:r>
              <a:rPr lang="en-US" sz="1850" b="1" dirty="0" smtClean="0">
                <a:solidFill>
                  <a:srgbClr val="23784B"/>
                </a:solidFill>
                <a:latin typeface="Times New Roman"/>
              </a:rPr>
              <a:t>Oxygen is also quenching channel of </a:t>
            </a:r>
            <a:r>
              <a:rPr lang="en-US" sz="1850" b="1" dirty="0" err="1" smtClean="0">
                <a:solidFill>
                  <a:srgbClr val="23784B"/>
                </a:solidFill>
                <a:latin typeface="Times New Roman"/>
              </a:rPr>
              <a:t>PpIX</a:t>
            </a:r>
            <a:r>
              <a:rPr lang="en-US" sz="1850" b="1" dirty="0" smtClean="0">
                <a:solidFill>
                  <a:srgbClr val="23784B"/>
                </a:solidFill>
                <a:latin typeface="Times New Roman"/>
              </a:rPr>
              <a:t> triplet</a:t>
            </a:r>
            <a:endParaRPr sz="1850" b="1" i="0" dirty="0">
              <a:solidFill>
                <a:srgbClr val="23784B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9380" y="1950335"/>
            <a:ext cx="4892040" cy="38779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400" b="1" i="0" dirty="0">
                <a:solidFill>
                  <a:srgbClr val="202020"/>
                </a:solidFill>
                <a:latin typeface="Times New Roman"/>
              </a:rPr>
              <a:t>1 / </a:t>
            </a:r>
            <a:r>
              <a:rPr sz="2400" b="1" i="0" dirty="0" err="1" smtClean="0">
                <a:solidFill>
                  <a:srgbClr val="202020"/>
                </a:solidFill>
                <a:latin typeface="Times New Roman"/>
              </a:rPr>
              <a:t>τ</a:t>
            </a:r>
            <a:r>
              <a:rPr sz="2400" b="1" i="0" baseline="-25000" dirty="0" err="1" smtClean="0">
                <a:solidFill>
                  <a:srgbClr val="202020"/>
                </a:solidFill>
                <a:latin typeface="Times New Roman"/>
              </a:rPr>
              <a:t>T</a:t>
            </a:r>
            <a:r>
              <a:rPr sz="2400" b="1" i="0" dirty="0" smtClean="0">
                <a:solidFill>
                  <a:srgbClr val="202020"/>
                </a:solidFill>
                <a:latin typeface="Times New Roman"/>
              </a:rPr>
              <a:t>(r</a:t>
            </a:r>
            <a:r>
              <a:rPr sz="2400" b="1" i="0" dirty="0">
                <a:solidFill>
                  <a:srgbClr val="202020"/>
                </a:solidFill>
                <a:latin typeface="Times New Roman"/>
              </a:rPr>
              <a:t>) = 1 / </a:t>
            </a:r>
            <a:r>
              <a:rPr sz="2400" b="1" i="0" dirty="0" smtClean="0">
                <a:solidFill>
                  <a:srgbClr val="202020"/>
                </a:solidFill>
                <a:latin typeface="Times New Roman"/>
              </a:rPr>
              <a:t>τ</a:t>
            </a:r>
            <a:r>
              <a:rPr sz="2400" b="1" i="0" baseline="-25000" dirty="0" smtClean="0">
                <a:solidFill>
                  <a:srgbClr val="202020"/>
                </a:solidFill>
                <a:latin typeface="Times New Roman"/>
              </a:rPr>
              <a:t>T,0</a:t>
            </a:r>
            <a:r>
              <a:rPr sz="2400" b="1" i="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sz="2400" b="1" i="0" dirty="0">
                <a:solidFill>
                  <a:srgbClr val="202020"/>
                </a:solidFill>
                <a:latin typeface="Times New Roman"/>
              </a:rPr>
              <a:t>+ </a:t>
            </a:r>
            <a:r>
              <a:rPr sz="2400" b="1" i="0" dirty="0" err="1" smtClean="0">
                <a:solidFill>
                  <a:srgbClr val="202020"/>
                </a:solidFill>
                <a:latin typeface="Times New Roman"/>
              </a:rPr>
              <a:t>k</a:t>
            </a:r>
            <a:r>
              <a:rPr sz="2400" b="1" i="0" baseline="-25000" dirty="0" err="1" smtClean="0">
                <a:solidFill>
                  <a:srgbClr val="202020"/>
                </a:solidFill>
                <a:latin typeface="Times New Roman"/>
              </a:rPr>
              <a:t>q</a:t>
            </a:r>
            <a:r>
              <a:rPr sz="2400" b="1" i="0" dirty="0" smtClean="0">
                <a:solidFill>
                  <a:srgbClr val="202020"/>
                </a:solidFill>
                <a:latin typeface="Times New Roman"/>
              </a:rPr>
              <a:t> C</a:t>
            </a:r>
            <a:r>
              <a:rPr sz="2400" b="1" i="0" baseline="-25000" dirty="0" smtClean="0">
                <a:solidFill>
                  <a:srgbClr val="202020"/>
                </a:solidFill>
                <a:latin typeface="Times New Roman"/>
              </a:rPr>
              <a:t>O</a:t>
            </a:r>
            <a:r>
              <a:rPr sz="2400" b="1" i="0" baseline="-25000" dirty="0">
                <a:solidFill>
                  <a:srgbClr val="202020"/>
                </a:solidFill>
                <a:latin typeface="Times New Roman"/>
              </a:rPr>
              <a:t>₂</a:t>
            </a:r>
            <a:r>
              <a:rPr sz="2400" b="1" i="0" dirty="0">
                <a:solidFill>
                  <a:srgbClr val="202020"/>
                </a:solidFill>
                <a:latin typeface="Times New Roman"/>
              </a:rPr>
              <a:t>(r)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670048"/>
            <a:ext cx="4754880" cy="52629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650" b="0" i="0" dirty="0">
                <a:solidFill>
                  <a:srgbClr val="202020"/>
                </a:solidFill>
                <a:latin typeface="Times New Roman"/>
              </a:rPr>
              <a:t>O₂ ↓  →  weaker triplet quenching
→  local </a:t>
            </a:r>
            <a:r>
              <a:rPr sz="1650" b="0" i="0" dirty="0" err="1" smtClean="0">
                <a:solidFill>
                  <a:srgbClr val="202020"/>
                </a:solidFill>
                <a:latin typeface="Times New Roman"/>
              </a:rPr>
              <a:t>τ</a:t>
            </a:r>
            <a:r>
              <a:rPr sz="1650" b="0" i="0" baseline="-25000" dirty="0" err="1" smtClean="0">
                <a:solidFill>
                  <a:srgbClr val="202020"/>
                </a:solidFill>
                <a:latin typeface="Times New Roman"/>
              </a:rPr>
              <a:t>T</a:t>
            </a:r>
            <a:r>
              <a:rPr sz="1650" b="0" i="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sz="1650" b="0" i="0" dirty="0">
                <a:solidFill>
                  <a:srgbClr val="202020"/>
                </a:solidFill>
                <a:latin typeface="Times New Roman"/>
              </a:rPr>
              <a:t>increases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4160520"/>
            <a:ext cx="10241280" cy="38404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000" b="1" i="0" dirty="0">
                <a:solidFill>
                  <a:srgbClr val="163154"/>
                </a:solidFill>
                <a:latin typeface="Times New Roman"/>
              </a:rPr>
              <a:t>What the detector fits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143000" y="4663440"/>
                <a:ext cx="9921240" cy="552139"/>
              </a:xfrm>
              <a:prstGeom prst="rect">
                <a:avLst/>
              </a:prstGeom>
              <a:noFill/>
            </p:spPr>
            <p:txBody>
              <a:bodyPr wrap="square" lIns="18288" tIns="9144" rIns="18288" bIns="9144">
                <a:spAutoFit/>
              </a:bodyPr>
              <a:lstStyle/>
              <a:p>
                <a:pPr algn="ctr"/>
                <a:r>
                  <a:rPr lang="en-US" sz="1700" b="0" i="0" dirty="0" smtClean="0">
                    <a:solidFill>
                      <a:srgbClr val="202020"/>
                    </a:solidFill>
                    <a:latin typeface="Times New Roman"/>
                  </a:rPr>
                  <a:t>A spheroid contains many local </a:t>
                </a:r>
                <a:r>
                  <a:rPr lang="el-GR" sz="1600" dirty="0">
                    <a:solidFill>
                      <a:srgbClr val="202020"/>
                    </a:solidFill>
                    <a:latin typeface="Times New Roman"/>
                  </a:rPr>
                  <a:t>τ</a:t>
                </a:r>
                <a:r>
                  <a:rPr lang="en-US" sz="1600" baseline="-25000" dirty="0">
                    <a:solidFill>
                      <a:srgbClr val="202020"/>
                    </a:solidFill>
                    <a:latin typeface="Times New Roman"/>
                  </a:rPr>
                  <a:t>T</a:t>
                </a:r>
                <a:r>
                  <a:rPr lang="en-US" sz="1700" b="0" i="0" dirty="0" smtClean="0">
                    <a:solidFill>
                      <a:srgbClr val="202020"/>
                    </a:solidFill>
                    <a:latin typeface="Times New Roman"/>
                  </a:rPr>
                  <a:t>(r</a:t>
                </a:r>
                <a:r>
                  <a:rPr lang="en-US" sz="1700" b="0" i="0" dirty="0">
                    <a:solidFill>
                      <a:srgbClr val="202020"/>
                    </a:solidFill>
                    <a:latin typeface="Times New Roman"/>
                  </a:rPr>
                  <a:t>) values. The detector sees the spatially summed emission, so the fitted </a:t>
                </a:r>
                <a:r>
                  <a:rPr lang="el-GR" sz="1600" dirty="0">
                    <a:solidFill>
                      <a:srgbClr val="202020"/>
                    </a:solidFill>
                    <a:latin typeface="Times New Roman"/>
                  </a:rPr>
                  <a:t>τ</a:t>
                </a:r>
                <a:r>
                  <a:rPr lang="en-US" sz="1600" baseline="-25000" dirty="0">
                    <a:solidFill>
                      <a:srgbClr val="202020"/>
                    </a:solidFill>
                    <a:latin typeface="Times New Roman"/>
                  </a:rPr>
                  <a:t>T</a:t>
                </a:r>
                <a:r>
                  <a:rPr lang="en-US" sz="1700" b="0" i="0" dirty="0" smtClean="0">
                    <a:solidFill>
                      <a:srgbClr val="202020"/>
                    </a:solidFill>
                    <a:latin typeface="Times New Roman"/>
                  </a:rPr>
                  <a:t> </a:t>
                </a:r>
                <a:r>
                  <a:rPr lang="en-US" sz="1700" b="0" i="0" dirty="0">
                    <a:solidFill>
                      <a:srgbClr val="202020"/>
                    </a:solidFill>
                    <a:latin typeface="Times New Roman"/>
                  </a:rPr>
                  <a:t>is an effective </a:t>
                </a:r>
                <a:r>
                  <a:rPr lang="en-US" sz="1700" b="0" i="0" dirty="0" smtClean="0">
                    <a:solidFill>
                      <a:srgbClr val="202020"/>
                    </a:solidFill>
                    <a:latin typeface="Times New Roman"/>
                  </a:rPr>
                  <a:t>value,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700" b="0" i="1" smtClean="0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700" b="0" i="1" smtClean="0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ar-AE" sz="1700" b="0" i="1" smtClean="0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700" b="0" i="1" smtClean="0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</m:oMath>
                </a14:m>
                <a:r>
                  <a:rPr lang="en-US" sz="1700" b="0" i="0" dirty="0" smtClean="0">
                    <a:solidFill>
                      <a:srgbClr val="202020"/>
                    </a:solidFill>
                    <a:latin typeface="Times New Roman"/>
                  </a:rPr>
                  <a:t> , </a:t>
                </a:r>
                <a:r>
                  <a:rPr lang="en-US" sz="1700" b="0" i="0" dirty="0">
                    <a:solidFill>
                      <a:srgbClr val="202020"/>
                    </a:solidFill>
                    <a:latin typeface="Times New Roman"/>
                  </a:rPr>
                  <a:t>not one microscopic lifetime.</a:t>
                </a:r>
                <a:endParaRPr sz="1700" b="0" i="0" dirty="0">
                  <a:solidFill>
                    <a:srgbClr val="20202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663440"/>
                <a:ext cx="9921240" cy="552139"/>
              </a:xfrm>
              <a:prstGeom prst="rect">
                <a:avLst/>
              </a:prstGeom>
              <a:blipFill rotWithShape="1">
                <a:blip r:embed="rId2"/>
                <a:stretch>
                  <a:fillRect l="-1106" t="-8791" r="-1598" b="-20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960120" y="5596128"/>
            <a:ext cx="10241280" cy="57246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b="1" i="0" dirty="0">
                <a:solidFill>
                  <a:srgbClr val="163154"/>
                </a:solidFill>
                <a:latin typeface="Times New Roman"/>
              </a:rPr>
              <a:t>Key message: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first equation tells us whether oxygen depletion is expected; the second tells us how this depletion can appear in the kinetics.</a:t>
            </a:r>
            <a:endParaRPr b="1" i="0" dirty="0">
              <a:solidFill>
                <a:srgbClr val="1631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369725" y="2808691"/>
            <a:ext cx="15922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to 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measured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lifetime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lang="en-US" sz="1030" b="1" dirty="0">
                <a:solidFill>
                  <a:srgbClr val="646464"/>
                </a:solidFill>
                <a:latin typeface="Times New Roman"/>
              </a:rPr>
              <a:t>6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36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2064" y="302227"/>
            <a:ext cx="11292840" cy="38404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400" b="1" i="0" dirty="0">
                <a:solidFill>
                  <a:srgbClr val="143056"/>
                </a:solidFill>
                <a:latin typeface="Times New Roman"/>
              </a:rPr>
              <a:t>Spheroid example: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996291"/>
            <a:ext cx="2331720" cy="2560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700" b="1" i="0" dirty="0">
                <a:solidFill>
                  <a:srgbClr val="2A60A0"/>
                </a:solidFill>
                <a:latin typeface="Times New Roman"/>
              </a:rPr>
              <a:t>Layered spheroid model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463040"/>
            <a:ext cx="1920240" cy="1920240"/>
          </a:xfrm>
          <a:prstGeom prst="ellipse">
            <a:avLst/>
          </a:prstGeom>
          <a:solidFill>
            <a:srgbClr val="E3EEFC"/>
          </a:solidFill>
          <a:ln w="12700"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68680" y="1645920"/>
            <a:ext cx="1554480" cy="1554480"/>
          </a:xfrm>
          <a:prstGeom prst="ellipse">
            <a:avLst/>
          </a:prstGeom>
          <a:solidFill>
            <a:srgbClr val="D5E6F8"/>
          </a:solidFill>
          <a:ln w="12700"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2416" y="1819656"/>
            <a:ext cx="1207008" cy="1207008"/>
          </a:xfrm>
          <a:prstGeom prst="ellipse">
            <a:avLst/>
          </a:prstGeom>
          <a:solidFill>
            <a:srgbClr val="C5DCF3"/>
          </a:solidFill>
          <a:ln w="12700"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207008" y="1984248"/>
            <a:ext cx="877824" cy="877824"/>
          </a:xfrm>
          <a:prstGeom prst="ellipse">
            <a:avLst/>
          </a:prstGeom>
          <a:solidFill>
            <a:srgbClr val="B5D1EE"/>
          </a:solidFill>
          <a:ln w="12700"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371600" y="2148840"/>
            <a:ext cx="548640" cy="548640"/>
          </a:xfrm>
          <a:prstGeom prst="ellipse">
            <a:avLst/>
          </a:prstGeom>
          <a:solidFill>
            <a:srgbClr val="A5C6E9"/>
          </a:solidFill>
          <a:ln w="12700">
            <a:solidFill>
              <a:srgbClr val="96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" y="1243584"/>
            <a:ext cx="2331720" cy="29260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220" b="0" i="0" dirty="0">
                <a:solidFill>
                  <a:srgbClr val="1E1E1E"/>
                </a:solidFill>
                <a:latin typeface="Times New Roman"/>
              </a:rPr>
              <a:t>Outer shells: better oxygen supply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438144"/>
            <a:ext cx="2331720" cy="29260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220" b="0" i="0">
                <a:solidFill>
                  <a:srgbClr val="1E1E1E"/>
                </a:solidFill>
                <a:latin typeface="Times New Roman"/>
              </a:rPr>
              <a:t>Inner shells: lower oxygen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58368" y="1901952"/>
            <a:ext cx="402336" cy="182879"/>
          </a:xfrm>
          <a:prstGeom prst="line">
            <a:avLst/>
          </a:prstGeom>
          <a:ln w="14604">
            <a:solidFill>
              <a:srgbClr val="8787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645920" y="2423160"/>
            <a:ext cx="1005840" cy="274320"/>
          </a:xfrm>
          <a:prstGeom prst="line">
            <a:avLst/>
          </a:prstGeom>
          <a:ln w="14604">
            <a:solidFill>
              <a:srgbClr val="8787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0604" y="1792224"/>
            <a:ext cx="502920" cy="21082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250" b="0" i="0" dirty="0" smtClean="0">
                <a:solidFill>
                  <a:srgbClr val="23784B"/>
                </a:solidFill>
                <a:latin typeface="Times New Roman"/>
              </a:rPr>
              <a:t>O</a:t>
            </a:r>
            <a:r>
              <a:rPr sz="1250" b="0" i="0" baseline="-25000" dirty="0" smtClean="0">
                <a:solidFill>
                  <a:srgbClr val="23784B"/>
                </a:solidFill>
                <a:latin typeface="Times New Roman"/>
              </a:rPr>
              <a:t>2</a:t>
            </a:r>
            <a:r>
              <a:rPr sz="1250" b="0" i="0" dirty="0" smtClean="0">
                <a:solidFill>
                  <a:srgbClr val="23784B"/>
                </a:solidFill>
                <a:latin typeface="Times New Roman"/>
              </a:rPr>
              <a:t> </a:t>
            </a:r>
            <a:r>
              <a:rPr sz="1250" b="0" i="0" dirty="0">
                <a:solidFill>
                  <a:srgbClr val="23784B"/>
                </a:solidFill>
                <a:latin typeface="Times New Roman"/>
              </a:rPr>
              <a:t>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9736" y="2366476"/>
            <a:ext cx="54864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300" b="1" i="1">
                <a:solidFill>
                  <a:srgbClr val="5A5A5A"/>
                </a:solidFill>
                <a:latin typeface="Times New Roman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" y="3858768"/>
            <a:ext cx="2057400" cy="99565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270" b="0" i="0" dirty="0">
                <a:solidFill>
                  <a:srgbClr val="1E1E1E"/>
                </a:solidFill>
                <a:latin typeface="Times New Roman"/>
              </a:rPr>
              <a:t>Each shell </a:t>
            </a:r>
            <a:r>
              <a:rPr sz="1270" b="0" i="0" dirty="0" err="1" smtClean="0">
                <a:solidFill>
                  <a:srgbClr val="1E1E1E"/>
                </a:solidFill>
                <a:latin typeface="Times New Roman"/>
              </a:rPr>
              <a:t>i</a:t>
            </a:r>
            <a:r>
              <a:rPr sz="1270" b="0" i="0" dirty="0" smtClean="0">
                <a:solidFill>
                  <a:srgbClr val="1E1E1E"/>
                </a:solidFill>
                <a:latin typeface="Times New Roman"/>
              </a:rPr>
              <a:t> </a:t>
            </a:r>
            <a:r>
              <a:rPr sz="1270" b="0" i="0" dirty="0">
                <a:solidFill>
                  <a:srgbClr val="1E1E1E"/>
                </a:solidFill>
                <a:latin typeface="Times New Roman"/>
              </a:rPr>
              <a:t>is assigned a local oxygen level </a:t>
            </a:r>
            <a:r>
              <a:rPr lang="en-US" sz="1270" b="0" i="0" dirty="0" smtClean="0">
                <a:solidFill>
                  <a:srgbClr val="1E1E1E"/>
                </a:solidFill>
                <a:latin typeface="Times New Roman"/>
              </a:rPr>
              <a:t>C</a:t>
            </a:r>
            <a:r>
              <a:rPr sz="1270" b="0" i="0" baseline="-25000" dirty="0" smtClean="0">
                <a:solidFill>
                  <a:srgbClr val="1E1E1E"/>
                </a:solidFill>
                <a:latin typeface="Times New Roman"/>
              </a:rPr>
              <a:t>i</a:t>
            </a:r>
            <a:r>
              <a:rPr sz="1270" b="0" i="0" dirty="0" smtClean="0">
                <a:solidFill>
                  <a:srgbClr val="1E1E1E"/>
                </a:solidFill>
                <a:latin typeface="Times New Roman"/>
              </a:rPr>
              <a:t>(T).</a:t>
            </a:r>
            <a:r>
              <a:rPr sz="1270" b="0" i="0" dirty="0">
                <a:solidFill>
                  <a:srgbClr val="1E1E1E"/>
                </a:solidFill>
                <a:latin typeface="Times New Roman"/>
              </a:rPr>
              <a:t>
Then a local microsecond signal </a:t>
            </a:r>
            <a:r>
              <a:rPr sz="1270" b="0" i="0" dirty="0" smtClean="0">
                <a:solidFill>
                  <a:srgbClr val="1E1E1E"/>
                </a:solidFill>
                <a:latin typeface="Times New Roman"/>
              </a:rPr>
              <a:t>S</a:t>
            </a:r>
            <a:r>
              <a:rPr sz="1270" b="0" i="0" baseline="-25000" dirty="0" smtClean="0">
                <a:solidFill>
                  <a:srgbClr val="1E1E1E"/>
                </a:solidFill>
                <a:latin typeface="Times New Roman"/>
              </a:rPr>
              <a:t>i</a:t>
            </a:r>
            <a:r>
              <a:rPr sz="1270" b="0" i="0" dirty="0" smtClean="0">
                <a:solidFill>
                  <a:srgbClr val="1E1E1E"/>
                </a:solidFill>
                <a:latin typeface="Times New Roman"/>
              </a:rPr>
              <a:t>(t) </a:t>
            </a:r>
            <a:r>
              <a:rPr sz="1270" b="0" i="0" dirty="0">
                <a:solidFill>
                  <a:srgbClr val="1E1E1E"/>
                </a:solidFill>
                <a:latin typeface="Times New Roman"/>
              </a:rPr>
              <a:t>is computed and spatially summed.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1060704"/>
            <a:ext cx="4480560" cy="2560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700" b="1" i="0">
                <a:solidFill>
                  <a:srgbClr val="2A60A0"/>
                </a:solidFill>
                <a:latin typeface="Times New Roman"/>
              </a:rPr>
              <a:t>Measured curve and fitted response</a:t>
            </a:r>
          </a:p>
        </p:txBody>
      </p:sp>
      <p:pic>
        <p:nvPicPr>
          <p:cNvPr id="19" name="Picture 18" descr="principal_f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760" y="1731945"/>
            <a:ext cx="5179162" cy="323697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66314" y="4941861"/>
            <a:ext cx="4864608" cy="412421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lang="en-US" sz="1200" dirty="0" smtClean="0"/>
              <a:t>NCH82 spheroid - </a:t>
            </a:r>
            <a:r>
              <a:rPr sz="1280" b="0" i="0" dirty="0" smtClean="0">
                <a:solidFill>
                  <a:srgbClr val="1E1E1E"/>
                </a:solidFill>
                <a:latin typeface="Times New Roman"/>
              </a:rPr>
              <a:t>Blue </a:t>
            </a:r>
            <a:r>
              <a:rPr sz="1280" b="0" i="0" dirty="0">
                <a:solidFill>
                  <a:srgbClr val="1E1E1E"/>
                </a:solidFill>
                <a:latin typeface="Times New Roman"/>
              </a:rPr>
              <a:t>dots: measured time-resolved 1270-nm signal.
Orange line: fitted phenomenological curve.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26679" y="1060704"/>
            <a:ext cx="3611880" cy="132651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700" b="1" i="0" dirty="0">
                <a:solidFill>
                  <a:srgbClr val="2A60A0"/>
                </a:solidFill>
                <a:latin typeface="Times New Roman"/>
              </a:rPr>
              <a:t>What was extracted / what the model </a:t>
            </a:r>
            <a:r>
              <a:rPr sz="1700" b="1" i="0" dirty="0" smtClean="0">
                <a:solidFill>
                  <a:srgbClr val="2A60A0"/>
                </a:solidFill>
                <a:latin typeface="Times New Roman"/>
              </a:rPr>
              <a:t>gave</a:t>
            </a:r>
            <a:endParaRPr lang="en-US" sz="1700" b="1" i="0" dirty="0" smtClean="0">
              <a:solidFill>
                <a:srgbClr val="2A60A0"/>
              </a:solidFill>
              <a:latin typeface="Times New Roman"/>
            </a:endParaRPr>
          </a:p>
          <a:p>
            <a:pPr algn="l"/>
            <a:endParaRPr lang="en-US" sz="1700" b="1" i="0" dirty="0" smtClean="0">
              <a:solidFill>
                <a:srgbClr val="2A60A0"/>
              </a:solidFill>
              <a:latin typeface="Times New Roman"/>
            </a:endParaRPr>
          </a:p>
          <a:p>
            <a:pPr algn="l"/>
            <a:endParaRPr lang="en-US" sz="1700" b="1" i="0" dirty="0" smtClean="0">
              <a:solidFill>
                <a:srgbClr val="2A60A0"/>
              </a:solidFill>
              <a:latin typeface="Times New Roman"/>
            </a:endParaRPr>
          </a:p>
          <a:p>
            <a:pPr algn="l"/>
            <a:endParaRPr sz="1700" b="1" i="0" dirty="0">
              <a:solidFill>
                <a:srgbClr val="2A60A0"/>
              </a:solidFill>
              <a:latin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45552" y="1678181"/>
            <a:ext cx="3566160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470" b="1" i="0" dirty="0">
                <a:solidFill>
                  <a:srgbClr val="143056"/>
                </a:solidFill>
                <a:latin typeface="Times New Roman"/>
              </a:rPr>
              <a:t>Experimental fit (selected spheroid)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845552" y="1901952"/>
                <a:ext cx="3520440" cy="880241"/>
              </a:xfrm>
              <a:prstGeom prst="rect">
                <a:avLst/>
              </a:prstGeom>
              <a:noFill/>
            </p:spPr>
            <p:txBody>
              <a:bodyPr wrap="square" lIns="18288" tIns="9144" rIns="18288" bIns="9144">
                <a:spAutoFit/>
              </a:bodyPr>
              <a:lstStyle/>
              <a:p>
                <a:r>
                  <a:rPr lang="en-US" sz="1360" b="0" i="0" dirty="0" smtClean="0">
                    <a:solidFill>
                      <a:srgbClr val="1E1E1E"/>
                    </a:solidFill>
                    <a:latin typeface="Times New Roman"/>
                  </a:rPr>
                  <a:t>A = 278.47
</a:t>
                </a:r>
                <a:r>
                  <a:rPr lang="en-US" sz="1400" dirty="0">
                    <a:solidFill>
                      <a:srgbClr val="20202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400" i="1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4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𝑇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400" i="1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</m:oMath>
                </a14:m>
                <a:r>
                  <a:rPr lang="ar-AE" sz="1360" b="0" i="0" dirty="0">
                    <a:solidFill>
                      <a:srgbClr val="1E1E1E"/>
                    </a:solidFill>
                    <a:latin typeface="Times New Roman"/>
                  </a:rPr>
                  <a:t> </a:t>
                </a:r>
                <a:r>
                  <a:rPr lang="en-US" sz="1360" b="0" i="0" dirty="0" smtClean="0">
                    <a:solidFill>
                      <a:srgbClr val="1E1E1E"/>
                    </a:solidFill>
                    <a:latin typeface="Times New Roman"/>
                  </a:rPr>
                  <a:t>=</a:t>
                </a:r>
                <a:r>
                  <a:rPr lang="ar-AE" sz="1360" b="0" i="0" dirty="0" smtClean="0">
                    <a:solidFill>
                      <a:srgbClr val="1E1E1E"/>
                    </a:solidFill>
                    <a:latin typeface="Times New Roman"/>
                  </a:rPr>
                  <a:t>8.47 </a:t>
                </a:r>
                <a:r>
                  <a:rPr lang="el-GR" sz="1360" b="0" i="0" dirty="0" err="1">
                    <a:solidFill>
                      <a:srgbClr val="1E1E1E"/>
                    </a:solidFill>
                    <a:latin typeface="Times New Roman"/>
                  </a:rPr>
                  <a:t>μ</a:t>
                </a:r>
                <a:r>
                  <a:rPr lang="en-US" sz="1360" b="0" i="0" dirty="0" err="1">
                    <a:solidFill>
                      <a:srgbClr val="1E1E1E"/>
                    </a:solidFill>
                    <a:latin typeface="Times New Roman"/>
                  </a:rPr>
                  <a:t>s</a:t>
                </a:r>
                <a:r>
                  <a:rPr lang="en-US" sz="1360" b="0" i="0" dirty="0">
                    <a:solidFill>
                      <a:srgbClr val="1E1E1E"/>
                    </a:solidFill>
                    <a:latin typeface="Times New Roman"/>
                  </a:rPr>
                  <a:t>
</a:t>
                </a:r>
                <a:r>
                  <a:rPr lang="en-US" sz="1400" dirty="0">
                    <a:solidFill>
                      <a:srgbClr val="20202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400" i="1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4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𝐷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400" i="1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  <m:r>
                      <a:rPr lang="ar-AE" sz="1400" i="1">
                        <a:solidFill>
                          <a:srgbClr val="20202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ar-AE" sz="1360" b="0" i="0" dirty="0">
                    <a:solidFill>
                      <a:srgbClr val="1E1E1E"/>
                    </a:solidFill>
                    <a:latin typeface="Times New Roman"/>
                  </a:rPr>
                  <a:t>= </a:t>
                </a:r>
                <a:r>
                  <a:rPr lang="en-US" sz="1360" b="0" i="0" dirty="0" smtClean="0">
                    <a:solidFill>
                      <a:srgbClr val="1E1E1E"/>
                    </a:solidFill>
                    <a:latin typeface="Times New Roman"/>
                  </a:rPr>
                  <a:t>1.57</a:t>
                </a:r>
                <a:r>
                  <a:rPr lang="el-GR" sz="1360" b="0" i="0" dirty="0" smtClean="0">
                    <a:solidFill>
                      <a:srgbClr val="1E1E1E"/>
                    </a:solidFill>
                    <a:latin typeface="Times New Roman"/>
                  </a:rPr>
                  <a:t>μ</a:t>
                </a:r>
                <a:r>
                  <a:rPr lang="en-US" sz="1360" b="0" i="0" dirty="0" err="1">
                    <a:solidFill>
                      <a:srgbClr val="1E1E1E"/>
                    </a:solidFill>
                    <a:latin typeface="Times New Roman"/>
                  </a:rPr>
                  <a:t>s</a:t>
                </a:r>
                <a:r>
                  <a:rPr lang="en-US" sz="1360" b="0" i="0" dirty="0">
                    <a:solidFill>
                      <a:srgbClr val="1E1E1E"/>
                    </a:solidFill>
                    <a:latin typeface="Times New Roman"/>
                  </a:rPr>
                  <a:t>
</a:t>
                </a:r>
                <a:r>
                  <a:rPr lang="en-US" sz="1360" b="0" i="0" dirty="0" err="1">
                    <a:solidFill>
                      <a:srgbClr val="1E1E1E"/>
                    </a:solidFill>
                    <a:latin typeface="Times New Roman"/>
                  </a:rPr>
                  <a:t>A</a:t>
                </a:r>
                <a:r>
                  <a:rPr lang="en-US" sz="1360" b="0" i="0" baseline="-25000" dirty="0" err="1">
                    <a:solidFill>
                      <a:srgbClr val="1E1E1E"/>
                    </a:solidFill>
                    <a:latin typeface="Times New Roman"/>
                  </a:rPr>
                  <a:t>phos</a:t>
                </a:r>
                <a:r>
                  <a:rPr lang="en-US" sz="1360" b="0" i="0" baseline="-25000" dirty="0">
                    <a:solidFill>
                      <a:srgbClr val="1E1E1E"/>
                    </a:solidFill>
                    <a:latin typeface="Times New Roman"/>
                  </a:rPr>
                  <a:t> </a:t>
                </a:r>
                <a:r>
                  <a:rPr lang="en-US" sz="1360" b="0" i="0" dirty="0">
                    <a:solidFill>
                      <a:srgbClr val="1E1E1E"/>
                    </a:solidFill>
                    <a:latin typeface="Times New Roman"/>
                  </a:rPr>
                  <a:t>= 70, BG = 0,  </a:t>
                </a:r>
                <a:r>
                  <a:rPr lang="el-GR" sz="1360" b="0" i="0" dirty="0">
                    <a:solidFill>
                      <a:srgbClr val="1E1E1E"/>
                    </a:solidFill>
                    <a:latin typeface="Times New Roman"/>
                  </a:rPr>
                  <a:t>χ ≈ 1.11</a:t>
                </a:r>
                <a:endParaRPr sz="1360" b="0" i="0" dirty="0">
                  <a:solidFill>
                    <a:srgbClr val="1E1E1E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552" y="1901952"/>
                <a:ext cx="3520440" cy="880241"/>
              </a:xfrm>
              <a:prstGeom prst="rect">
                <a:avLst/>
              </a:prstGeom>
              <a:blipFill rotWithShape="1">
                <a:blip r:embed="rId4"/>
                <a:stretch>
                  <a:fillRect l="-2422" t="-4861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7827264" y="3337560"/>
            <a:ext cx="3566160" cy="21945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470" b="1" i="0">
                <a:solidFill>
                  <a:srgbClr val="143056"/>
                </a:solidFill>
                <a:latin typeface="Times New Roman"/>
              </a:rPr>
              <a:t>First oxygen-to-signal bridge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845552" y="3639312"/>
                <a:ext cx="3520440" cy="1071062"/>
              </a:xfrm>
              <a:prstGeom prst="rect">
                <a:avLst/>
              </a:prstGeom>
              <a:noFill/>
            </p:spPr>
            <p:txBody>
              <a:bodyPr wrap="square" lIns="18288" tIns="9144" rIns="18288" bIns="9144">
                <a:spAutoFit/>
              </a:bodyPr>
              <a:lstStyle/>
              <a:p>
                <a:r>
                  <a:rPr lang="en-US" sz="1320" b="0" i="0" dirty="0" smtClean="0">
                    <a:solidFill>
                      <a:srgbClr val="1E1E1E"/>
                    </a:solidFill>
                    <a:latin typeface="Times New Roman"/>
                  </a:rPr>
                  <a:t>C</a:t>
                </a:r>
                <a:r>
                  <a:rPr sz="1320" b="0" i="0" dirty="0" smtClean="0">
                    <a:solidFill>
                      <a:srgbClr val="1E1E1E"/>
                    </a:solidFill>
                    <a:latin typeface="Times New Roman"/>
                  </a:rPr>
                  <a:t>(</a:t>
                </a:r>
                <a:r>
                  <a:rPr sz="1320" b="0" i="0" dirty="0" err="1" smtClean="0">
                    <a:solidFill>
                      <a:srgbClr val="1E1E1E"/>
                    </a:solidFill>
                    <a:latin typeface="Times New Roman"/>
                  </a:rPr>
                  <a:t>r,T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) → </a:t>
                </a:r>
                <a:r>
                  <a:rPr sz="1320" b="0" i="0" dirty="0" err="1">
                    <a:solidFill>
                      <a:srgbClr val="1E1E1E"/>
                    </a:solidFill>
                    <a:latin typeface="Times New Roman"/>
                  </a:rPr>
                  <a:t>τ</a:t>
                </a:r>
                <a:r>
                  <a:rPr sz="1320" b="0" i="0" baseline="-25000" dirty="0" err="1">
                    <a:solidFill>
                      <a:srgbClr val="1E1E1E"/>
                    </a:solidFill>
                    <a:latin typeface="Times New Roman"/>
                  </a:rPr>
                  <a:t>T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(</a:t>
                </a:r>
                <a:r>
                  <a:rPr sz="1320" b="0" i="0" dirty="0" err="1">
                    <a:solidFill>
                      <a:srgbClr val="1E1E1E"/>
                    </a:solidFill>
                    <a:latin typeface="Times New Roman"/>
                  </a:rPr>
                  <a:t>r,T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) → </a:t>
                </a:r>
                <a:r>
                  <a:rPr sz="1320" b="0" i="0" dirty="0" err="1">
                    <a:solidFill>
                      <a:srgbClr val="1E1E1E"/>
                    </a:solidFill>
                    <a:latin typeface="Times New Roman"/>
                  </a:rPr>
                  <a:t>S</a:t>
                </a:r>
                <a:r>
                  <a:rPr sz="1320" b="0" i="0" baseline="-25000" dirty="0" err="1">
                    <a:solidFill>
                      <a:srgbClr val="1E1E1E"/>
                    </a:solidFill>
                    <a:latin typeface="Times New Roman"/>
                  </a:rPr>
                  <a:t>local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(</a:t>
                </a:r>
                <a:r>
                  <a:rPr sz="1320" b="0" i="0" dirty="0" err="1">
                    <a:solidFill>
                      <a:srgbClr val="1E1E1E"/>
                    </a:solidFill>
                    <a:latin typeface="Times New Roman"/>
                  </a:rPr>
                  <a:t>r,t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) → </a:t>
                </a:r>
                <a:r>
                  <a:rPr sz="1320" b="0" i="0" dirty="0" err="1">
                    <a:solidFill>
                      <a:srgbClr val="1E1E1E"/>
                    </a:solidFill>
                    <a:latin typeface="Times New Roman"/>
                  </a:rPr>
                  <a:t>S</a:t>
                </a:r>
                <a:r>
                  <a:rPr sz="1320" b="0" i="0" baseline="-25000" dirty="0" err="1">
                    <a:solidFill>
                      <a:srgbClr val="1E1E1E"/>
                    </a:solidFill>
                    <a:latin typeface="Times New Roman"/>
                  </a:rPr>
                  <a:t>total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(t)
Central </a:t>
                </a:r>
                <a:r>
                  <a:rPr sz="1320" b="0" i="0" dirty="0" smtClean="0">
                    <a:solidFill>
                      <a:srgbClr val="1E1E1E"/>
                    </a:solidFill>
                    <a:latin typeface="Times New Roman"/>
                  </a:rPr>
                  <a:t>O</a:t>
                </a:r>
                <a:r>
                  <a:rPr sz="1320" b="0" i="0" baseline="-25000" dirty="0" smtClean="0">
                    <a:solidFill>
                      <a:srgbClr val="1E1E1E"/>
                    </a:solidFill>
                    <a:latin typeface="Times New Roman"/>
                  </a:rPr>
                  <a:t>2</a:t>
                </a:r>
                <a:r>
                  <a:rPr sz="1320" b="0" i="0" dirty="0" smtClean="0">
                    <a:solidFill>
                      <a:srgbClr val="1E1E1E"/>
                    </a:solidFill>
                    <a:latin typeface="Times New Roman"/>
                  </a:rPr>
                  <a:t>: 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0.2000 → 0.1898 </a:t>
                </a:r>
                <a:r>
                  <a:rPr sz="1320" b="0" i="0" dirty="0" err="1">
                    <a:solidFill>
                      <a:srgbClr val="1E1E1E"/>
                    </a:solidFill>
                    <a:latin typeface="Times New Roman"/>
                  </a:rPr>
                  <a:t>atm</a:t>
                </a:r>
                <a:r>
                  <a:rPr sz="1320" b="0" i="0" dirty="0">
                    <a:solidFill>
                      <a:srgbClr val="1E1E1E"/>
                    </a:solidFill>
                    <a:latin typeface="Times New Roman"/>
                  </a:rPr>
                  <a:t>
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400" i="1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4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ar-AE" sz="14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𝑇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400" i="1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  <m:r>
                      <a:rPr lang="en-US" sz="1400" i="1">
                        <a:solidFill>
                          <a:srgbClr val="20202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1320" b="0" i="0" dirty="0" smtClean="0">
                    <a:solidFill>
                      <a:srgbClr val="1E1E1E"/>
                    </a:solidFill>
                    <a:latin typeface="Times New Roman"/>
                  </a:rPr>
                  <a:t>= 7.7</a:t>
                </a:r>
                <a:r>
                  <a:rPr sz="1320" b="0" i="0" dirty="0" smtClean="0">
                    <a:solidFill>
                      <a:srgbClr val="1E1E1E"/>
                    </a:solidFill>
                    <a:latin typeface="Times New Roman"/>
                  </a:rPr>
                  <a:t> </a:t>
                </a:r>
                <a:r>
                  <a:rPr sz="1320" b="0" i="0" dirty="0" err="1" smtClean="0">
                    <a:solidFill>
                      <a:srgbClr val="1E1E1E"/>
                    </a:solidFill>
                    <a:latin typeface="Times New Roman"/>
                  </a:rPr>
                  <a:t>μs</a:t>
                </a:r>
                <a:endParaRPr lang="en-US" sz="1320" b="0" i="0" dirty="0" smtClean="0">
                  <a:solidFill>
                    <a:srgbClr val="1E1E1E"/>
                  </a:solidFill>
                  <a:latin typeface="Times New Roman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ar-AE" sz="1200" i="1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2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2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12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𝐷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200" i="1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</m:oMath>
                </a14:m>
                <a:r>
                  <a:rPr lang="en-US" sz="1200" dirty="0" smtClean="0">
                    <a:solidFill>
                      <a:srgbClr val="1E1E1E"/>
                    </a:solidFill>
                    <a:latin typeface="Times New Roman"/>
                  </a:rPr>
                  <a:t>   = </a:t>
                </a:r>
                <a:r>
                  <a:rPr lang="en-US" sz="1400" dirty="0" smtClean="0">
                    <a:solidFill>
                      <a:srgbClr val="1E1E1E"/>
                    </a:solidFill>
                    <a:latin typeface="Times New Roman"/>
                  </a:rPr>
                  <a:t>1.05 </a:t>
                </a:r>
                <a:r>
                  <a:rPr lang="el-GR" sz="1400" dirty="0">
                    <a:solidFill>
                      <a:srgbClr val="1E1E1E"/>
                    </a:solidFill>
                    <a:latin typeface="Times New Roman"/>
                  </a:rPr>
                  <a:t>μ</a:t>
                </a:r>
                <a:r>
                  <a:rPr lang="en-US" sz="1400" dirty="0">
                    <a:solidFill>
                      <a:srgbClr val="1E1E1E"/>
                    </a:solidFill>
                    <a:latin typeface="Times New Roman"/>
                  </a:rPr>
                  <a:t>s</a:t>
                </a:r>
                <a:endParaRPr sz="1400" b="0" i="0" dirty="0">
                  <a:solidFill>
                    <a:srgbClr val="1E1E1E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552" y="3639312"/>
                <a:ext cx="3520440" cy="1071062"/>
              </a:xfrm>
              <a:prstGeom prst="rect">
                <a:avLst/>
              </a:prstGeom>
              <a:blipFill rotWithShape="1">
                <a:blip r:embed="rId5"/>
                <a:stretch>
                  <a:fillRect l="-2422" t="-3977" b="-7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onnector 27"/>
          <p:cNvCxnSpPr/>
          <p:nvPr/>
        </p:nvCxnSpPr>
        <p:spPr>
          <a:xfrm>
            <a:off x="7712964" y="4941861"/>
            <a:ext cx="3785616" cy="0"/>
          </a:xfrm>
          <a:prstGeom prst="line">
            <a:avLst/>
          </a:prstGeom>
          <a:ln w="12700">
            <a:solidFill>
              <a:srgbClr val="D2D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795260" y="4990360"/>
            <a:ext cx="4009644" cy="100335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sz="1600" b="1" i="0" dirty="0">
                <a:solidFill>
                  <a:srgbClr val="1E1E1E"/>
                </a:solidFill>
                <a:latin typeface="Times New Roman"/>
              </a:rPr>
              <a:t>Main message</a:t>
            </a:r>
            <a:r>
              <a:rPr sz="1600" b="1" i="0" dirty="0" smtClean="0">
                <a:solidFill>
                  <a:srgbClr val="1E1E1E"/>
                </a:solidFill>
                <a:latin typeface="Times New Roman"/>
              </a:rPr>
              <a:t>:</a:t>
            </a:r>
            <a:r>
              <a:rPr lang="en-US" sz="1600" b="1" i="0" dirty="0" smtClean="0">
                <a:solidFill>
                  <a:srgbClr val="1E1E1E"/>
                </a:solidFill>
                <a:latin typeface="Times New Roman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this stage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the trend is meaningful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lower oxygen gives weaker triplet quenching and therefore a longer effective triplet-related lifetime</a:t>
            </a:r>
            <a:r>
              <a:rPr sz="1600" b="1" i="0" dirty="0" smtClean="0">
                <a:solidFill>
                  <a:srgbClr val="1E1E1E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sz="1600" b="1" i="0" dirty="0">
              <a:solidFill>
                <a:srgbClr val="1E1E1E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1516" y="4989227"/>
                <a:ext cx="2945165" cy="503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n-US" sz="1200" b="0" i="1" baseline="-25000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12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𝑇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/>
                        </a:rPr>
                        <m:t>𝐷</m:t>
                      </m:r>
                      <m:f>
                        <m:f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2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2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𝐶</m:t>
                              </m:r>
                              <m:r>
                                <a:rPr lang="en-US" sz="1200" i="1" baseline="-2500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𝑟𝑒𝑠𝑝</m:t>
                          </m:r>
                        </m:sub>
                      </m:sSub>
                      <m:d>
                        <m:d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𝐶</m:t>
                          </m:r>
                          <m:r>
                            <a:rPr lang="en-US" sz="1200" i="1" baseline="-2500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/>
                            </a:rPr>
                            <m:t>𝑃𝐷𝑇</m:t>
                          </m:r>
                        </m:sub>
                      </m:sSub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6" y="4989227"/>
                <a:ext cx="2945165" cy="50327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10"/>
              <p:cNvSpPr txBox="1"/>
              <p:nvPr/>
            </p:nvSpPr>
            <p:spPr>
              <a:xfrm>
                <a:off x="4188082" y="2423160"/>
                <a:ext cx="2915093" cy="2872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sz="800" b="0" i="1" smtClean="0">
                        <a:latin typeface="Cambria Math"/>
                      </a:rPr>
                      <m:t>𝑆𝑖𝑔𝑛𝑎𝑙</m:t>
                    </m:r>
                    <m:d>
                      <m:dPr>
                        <m:ctrlPr>
                          <a:rPr lang="en-US" sz="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800" b="0" i="1" smtClean="0">
                        <a:latin typeface="Cambria Math"/>
                      </a:rPr>
                      <m:t>=</m:t>
                    </m:r>
                    <m:r>
                      <a:rPr lang="en-US" sz="800" b="0" i="1" smtClean="0">
                        <a:latin typeface="Cambria Math"/>
                      </a:rPr>
                      <m:t>𝐴</m:t>
                    </m:r>
                    <m:d>
                      <m:dPr>
                        <m:begChr m:val="["/>
                        <m:endChr m:val="]"/>
                        <m:ctrlPr>
                          <a:rPr lang="en-US" sz="8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8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8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8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8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en-US" sz="800" b="0" i="1" smtClean="0">
                                <a:latin typeface="Cambria Math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ar-AE" sz="800" i="1">
                                    <a:solidFill>
                                      <a:srgbClr val="20202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lang="ar-AE" sz="800" i="1">
                                        <a:solidFill>
                                          <a:srgbClr val="202020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 sz="800" i="1">
                                        <a:solidFill>
                                          <a:srgbClr val="20202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800" i="1"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  <m:sup/>
                                </m:sSubSup>
                              </m:e>
                              <m:sup>
                                <m:r>
                                  <a:rPr lang="en-US" sz="800" i="1">
                                    <a:solidFill>
                                      <a:srgbClr val="202020"/>
                                    </a:solidFill>
                                    <a:latin typeface="Cambria Math"/>
                                  </a:rPr>
                                  <m:t>𝑒𝑓𝑓</m:t>
                                </m:r>
                              </m:sup>
                            </m:sSup>
                          </m:sup>
                        </m:sSup>
                        <m:r>
                          <a:rPr lang="en-US" sz="8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8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8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800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sz="800" i="1">
                                <a:latin typeface="Cambria Math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ar-AE" sz="800" i="1">
                                    <a:solidFill>
                                      <a:srgbClr val="20202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lang="ar-AE" sz="800" i="1">
                                        <a:solidFill>
                                          <a:srgbClr val="202020"/>
                                        </a:solidFill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800" i="1">
                                        <a:solidFill>
                                          <a:srgbClr val="20202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800" i="1">
                                        <a:solidFill>
                                          <a:srgbClr val="20202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𝐷</m:t>
                                    </m:r>
                                  </m:sub>
                                  <m:sup/>
                                </m:sSubSup>
                              </m:e>
                              <m:sup>
                                <m:r>
                                  <a:rPr lang="en-US" sz="800" i="1">
                                    <a:solidFill>
                                      <a:srgbClr val="202020"/>
                                    </a:solidFill>
                                    <a:latin typeface="Cambria Math"/>
                                  </a:rPr>
                                  <m:t>𝑒𝑓𝑓</m:t>
                                </m:r>
                              </m:sup>
                            </m:sSup>
                          </m:sup>
                        </m:sSup>
                      </m:e>
                    </m:d>
                    <m:r>
                      <a:rPr lang="en-US" sz="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sz="8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800" b="0" i="1" smtClean="0">
                            <a:latin typeface="Cambria Math"/>
                          </a:rPr>
                          <m:t>h</m:t>
                        </m:r>
                        <m:r>
                          <a:rPr lang="en-US" sz="800" b="0" i="1" smtClean="0">
                            <a:latin typeface="Cambria Math"/>
                          </a:rPr>
                          <m:t>𝑜𝑠</m:t>
                        </m:r>
                      </m:sub>
                    </m:sSub>
                    <m:sSup>
                      <m:sSupPr>
                        <m:ctrlPr>
                          <a:rPr lang="en-US" sz="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8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800" i="1">
                            <a:latin typeface="Cambria Math"/>
                          </a:rPr>
                          <m:t>−</m:t>
                        </m:r>
                        <m:r>
                          <a:rPr lang="en-US" sz="800" i="1">
                            <a:latin typeface="Cambria Math"/>
                          </a:rPr>
                          <m:t>𝑡</m:t>
                        </m:r>
                        <m:r>
                          <a:rPr lang="en-US" sz="800" i="1">
                            <a:latin typeface="Cambria Math"/>
                          </a:rPr>
                          <m:t>/</m:t>
                        </m:r>
                        <m:sSup>
                          <m:sSupPr>
                            <m:ctrlPr>
                              <a:rPr lang="ar-AE" sz="10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ar-AE" sz="1000" i="1">
                                    <a:solidFill>
                                      <a:srgbClr val="202020"/>
                                    </a:solidFill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ar-AE" sz="1000" i="1">
                                    <a:solidFill>
                                      <a:srgbClr val="202020"/>
                                    </a:solidFill>
                                    <a:latin typeface="Cambria Math"/>
                                    <a:ea typeface="Cambria Math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1000" i="1">
                                    <a:latin typeface="Cambria Math"/>
                                  </a:rPr>
                                  <m:t>𝑇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sz="10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  <m:t>𝑒𝑓𝑓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1200" dirty="0" smtClean="0"/>
                  <a:t>+BG</a:t>
                </a:r>
                <a:endParaRPr lang="en-US" sz="1200" dirty="0"/>
              </a:p>
            </p:txBody>
          </p:sp>
        </mc:Choice>
        <mc:Fallback xmlns="">
          <p:sp>
            <p:nvSpPr>
              <p:cNvPr id="35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082" y="2423160"/>
                <a:ext cx="2915093" cy="287258"/>
              </a:xfrm>
              <a:prstGeom prst="rect">
                <a:avLst/>
              </a:prstGeom>
              <a:blipFill rotWithShape="1">
                <a:blip r:embed="rId7"/>
                <a:stretch>
                  <a:fillRect t="-2128" r="-418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lang="en-US" sz="1030" b="1" dirty="0" smtClean="0">
                <a:solidFill>
                  <a:srgbClr val="646464"/>
                </a:solidFill>
                <a:latin typeface="Times New Roman"/>
              </a:rPr>
              <a:t>7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1558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 4"/>
          <p:cNvCxnSpPr/>
          <p:nvPr/>
        </p:nvCxnSpPr>
        <p:spPr>
          <a:xfrm>
            <a:off x="566928" y="1133856"/>
            <a:ext cx="10908792" cy="0"/>
          </a:xfrm>
          <a:prstGeom prst="line">
            <a:avLst/>
          </a:prstGeom>
          <a:ln w="15240">
            <a:solidFill>
              <a:srgbClr val="CDD2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02920" y="1719072"/>
            <a:ext cx="5980611" cy="2985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20" b="0" i="0" dirty="0">
                <a:solidFill>
                  <a:srgbClr val="202020"/>
                </a:solidFill>
                <a:latin typeface="Times New Roman"/>
              </a:rPr>
              <a:t>ŝ · ∇L(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r,ŝ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) = −(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820" b="0" i="0" baseline="-25000" dirty="0" err="1">
                <a:solidFill>
                  <a:srgbClr val="202020"/>
                </a:solidFill>
                <a:latin typeface="Times New Roman"/>
              </a:rPr>
              <a:t>a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 + 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820" b="0" i="0" baseline="-25000" dirty="0" err="1">
                <a:solidFill>
                  <a:srgbClr val="202020"/>
                </a:solidFill>
                <a:latin typeface="Times New Roman"/>
              </a:rPr>
              <a:t>s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)L(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r,ŝ</a:t>
            </a:r>
            <a:r>
              <a:rPr sz="1820" b="0" i="0" dirty="0" smtClean="0">
                <a:solidFill>
                  <a:srgbClr val="202020"/>
                </a:solidFill>
                <a:latin typeface="Times New Roman"/>
              </a:rPr>
              <a:t>)+ 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820" b="0" i="0" baseline="-25000" dirty="0" err="1">
                <a:solidFill>
                  <a:srgbClr val="202020"/>
                </a:solidFill>
                <a:latin typeface="Times New Roman"/>
              </a:rPr>
              <a:t>s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 ∫ p(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ŝ,ŝ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′) L(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r,ŝ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′) 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dΩ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′ + 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S</a:t>
            </a:r>
            <a:r>
              <a:rPr sz="1820" b="0" i="0" baseline="-25000" dirty="0" err="1">
                <a:solidFill>
                  <a:srgbClr val="202020"/>
                </a:solidFill>
                <a:latin typeface="Times New Roman"/>
              </a:rPr>
              <a:t>opt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(</a:t>
            </a:r>
            <a:r>
              <a:rPr sz="1820" b="0" i="0" dirty="0" err="1">
                <a:solidFill>
                  <a:srgbClr val="202020"/>
                </a:solidFill>
                <a:latin typeface="Times New Roman"/>
              </a:rPr>
              <a:t>r,ŝ</a:t>
            </a:r>
            <a:r>
              <a:rPr sz="1820" b="0" i="0" dirty="0">
                <a:solidFill>
                  <a:srgbClr val="202020"/>
                </a:solidFill>
                <a:latin typeface="Times New Roman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1440533"/>
            <a:ext cx="4937760" cy="85561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360" b="0" i="0" dirty="0">
                <a:solidFill>
                  <a:srgbClr val="202020"/>
                </a:solidFill>
                <a:latin typeface="Times New Roman"/>
              </a:rPr>
              <a:t>L(</a:t>
            </a:r>
            <a:r>
              <a:rPr sz="1360" b="0" i="0" dirty="0" err="1">
                <a:solidFill>
                  <a:srgbClr val="202020"/>
                </a:solidFill>
                <a:latin typeface="Times New Roman"/>
              </a:rPr>
              <a:t>r,ŝ</a:t>
            </a:r>
            <a:r>
              <a:rPr sz="1360" b="0" i="0" dirty="0">
                <a:solidFill>
                  <a:srgbClr val="202020"/>
                </a:solidFill>
                <a:latin typeface="Times New Roman"/>
              </a:rPr>
              <a:t>): radiance — light at position r travelling in direction ŝ
</a:t>
            </a:r>
            <a:r>
              <a:rPr sz="1360" b="0" i="0" dirty="0" err="1">
                <a:solidFill>
                  <a:srgbClr val="202020"/>
                </a:solidFill>
                <a:latin typeface="Times New Roman"/>
              </a:rPr>
              <a:t>S</a:t>
            </a:r>
            <a:r>
              <a:rPr sz="1360" b="0" i="0" baseline="-25000" dirty="0" err="1">
                <a:solidFill>
                  <a:srgbClr val="202020"/>
                </a:solidFill>
                <a:latin typeface="Times New Roman"/>
              </a:rPr>
              <a:t>opt</a:t>
            </a:r>
            <a:r>
              <a:rPr sz="1360" b="0" i="0" dirty="0">
                <a:solidFill>
                  <a:srgbClr val="202020"/>
                </a:solidFill>
                <a:latin typeface="Times New Roman"/>
              </a:rPr>
              <a:t>: laser/source term injected into the optical problem
</a:t>
            </a:r>
            <a:r>
              <a:rPr sz="1360" b="0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360" b="0" i="0" baseline="-25000" dirty="0" err="1">
                <a:solidFill>
                  <a:srgbClr val="202020"/>
                </a:solidFill>
                <a:latin typeface="Times New Roman"/>
              </a:rPr>
              <a:t>a</a:t>
            </a:r>
            <a:r>
              <a:rPr sz="1360" b="0" i="0" dirty="0">
                <a:solidFill>
                  <a:srgbClr val="202020"/>
                </a:solidFill>
                <a:latin typeface="Times New Roman"/>
              </a:rPr>
              <a:t>, </a:t>
            </a:r>
            <a:r>
              <a:rPr sz="1360" b="0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360" b="0" i="0" baseline="-25000" dirty="0" err="1">
                <a:solidFill>
                  <a:srgbClr val="202020"/>
                </a:solidFill>
                <a:latin typeface="Times New Roman"/>
              </a:rPr>
              <a:t>s</a:t>
            </a:r>
            <a:r>
              <a:rPr sz="1360" b="0" i="0" dirty="0">
                <a:solidFill>
                  <a:srgbClr val="202020"/>
                </a:solidFill>
                <a:latin typeface="Times New Roman"/>
              </a:rPr>
              <a:t>: absorption and scattering coefficients
p(</a:t>
            </a:r>
            <a:r>
              <a:rPr sz="1360" b="0" i="0" dirty="0" err="1">
                <a:solidFill>
                  <a:srgbClr val="202020"/>
                </a:solidFill>
                <a:latin typeface="Times New Roman"/>
              </a:rPr>
              <a:t>ŝ,ŝ</a:t>
            </a:r>
            <a:r>
              <a:rPr sz="1360" b="0" i="0" dirty="0">
                <a:solidFill>
                  <a:srgbClr val="202020"/>
                </a:solidFill>
                <a:latin typeface="Times New Roman"/>
              </a:rPr>
              <a:t>′): scattering phase function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58368" y="2380586"/>
            <a:ext cx="10607040" cy="0"/>
          </a:xfrm>
          <a:prstGeom prst="line">
            <a:avLst/>
          </a:prstGeom>
          <a:ln w="12700">
            <a:solidFill>
              <a:srgbClr val="CDD2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83492" y="3853878"/>
            <a:ext cx="10607040" cy="0"/>
          </a:xfrm>
          <a:prstGeom prst="line">
            <a:avLst/>
          </a:prstGeom>
          <a:ln w="12700">
            <a:solidFill>
              <a:srgbClr val="CDD2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5800" y="1344168"/>
            <a:ext cx="4892040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50" b="1" i="0" dirty="0">
                <a:solidFill>
                  <a:srgbClr val="235A9B"/>
                </a:solidFill>
                <a:latin typeface="Times New Roman"/>
              </a:rPr>
              <a:t>Physical starting point: radiative transfer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228600"/>
            <a:ext cx="11155680" cy="43396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2700" b="1" i="0" dirty="0" smtClean="0">
                <a:solidFill>
                  <a:srgbClr val="163154"/>
                </a:solidFill>
                <a:latin typeface="Times New Roman"/>
              </a:rPr>
              <a:t>3. </a:t>
            </a:r>
            <a:r>
              <a:rPr sz="2700" b="1" i="0" dirty="0" smtClean="0">
                <a:solidFill>
                  <a:srgbClr val="163154"/>
                </a:solidFill>
                <a:latin typeface="Times New Roman"/>
              </a:rPr>
              <a:t>Optical </a:t>
            </a:r>
            <a:r>
              <a:rPr sz="2700" b="1" i="0" dirty="0">
                <a:solidFill>
                  <a:srgbClr val="163154"/>
                </a:solidFill>
                <a:latin typeface="Times New Roman"/>
              </a:rPr>
              <a:t>module: from light transport to the local source term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786384"/>
            <a:ext cx="1078992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000" b="0" i="1" dirty="0">
                <a:solidFill>
                  <a:srgbClr val="5C5C5C"/>
                </a:solidFill>
                <a:latin typeface="Times New Roman"/>
              </a:rPr>
              <a:t>The optical calculation should provide the absorbed-light field used by the oxygen / ROS model.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4324" y="4083531"/>
            <a:ext cx="2834640" cy="2560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00" b="1" i="0" dirty="0">
                <a:solidFill>
                  <a:srgbClr val="23784B"/>
                </a:solidFill>
                <a:latin typeface="Times New Roman"/>
              </a:rPr>
              <a:t>Output of optics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5492" y="4467579"/>
            <a:ext cx="3383280" cy="3416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100" b="1" i="0" dirty="0">
                <a:solidFill>
                  <a:srgbClr val="202020"/>
                </a:solidFill>
                <a:latin typeface="Times New Roman"/>
              </a:rPr>
              <a:t>Φ(r) = ∫</a:t>
            </a:r>
            <a:r>
              <a:rPr sz="2100" b="1" i="0" baseline="-25000" dirty="0">
                <a:solidFill>
                  <a:srgbClr val="202020"/>
                </a:solidFill>
                <a:latin typeface="Times New Roman"/>
              </a:rPr>
              <a:t>₄</a:t>
            </a:r>
            <a:r>
              <a:rPr sz="1600" b="1" i="0" baseline="-25000" dirty="0">
                <a:solidFill>
                  <a:srgbClr val="202020"/>
                </a:solidFill>
                <a:latin typeface="Times New Roman"/>
              </a:rPr>
              <a:t>π</a:t>
            </a:r>
            <a:r>
              <a:rPr sz="2100" b="1" i="0" baseline="-25000" dirty="0">
                <a:solidFill>
                  <a:srgbClr val="202020"/>
                </a:solidFill>
                <a:latin typeface="Times New Roman"/>
              </a:rPr>
              <a:t> </a:t>
            </a:r>
            <a:r>
              <a:rPr sz="2100" b="1" i="0" dirty="0">
                <a:solidFill>
                  <a:srgbClr val="202020"/>
                </a:solidFill>
                <a:latin typeface="Times New Roman"/>
              </a:rPr>
              <a:t>L(</a:t>
            </a:r>
            <a:r>
              <a:rPr sz="2100" b="1" i="0" dirty="0" err="1">
                <a:solidFill>
                  <a:srgbClr val="202020"/>
                </a:solidFill>
                <a:latin typeface="Times New Roman"/>
              </a:rPr>
              <a:t>r,ŝ</a:t>
            </a:r>
            <a:r>
              <a:rPr sz="2100" b="1" i="0" dirty="0">
                <a:solidFill>
                  <a:srgbClr val="202020"/>
                </a:solidFill>
                <a:latin typeface="Times New Roman"/>
              </a:rPr>
              <a:t>) </a:t>
            </a:r>
            <a:r>
              <a:rPr sz="2100" b="1" i="0" dirty="0" err="1">
                <a:solidFill>
                  <a:srgbClr val="202020"/>
                </a:solidFill>
                <a:latin typeface="Times New Roman"/>
              </a:rPr>
              <a:t>dΩ</a:t>
            </a:r>
            <a:endParaRPr sz="2100" b="1" i="0" dirty="0">
              <a:solidFill>
                <a:srgbClr val="202020"/>
              </a:solidFill>
              <a:latin typeface="Times New Roman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3780" y="5007075"/>
            <a:ext cx="3346704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260" b="0" i="0">
                <a:solidFill>
                  <a:srgbClr val="5A5A5A"/>
                </a:solidFill>
                <a:latin typeface="Times New Roman"/>
              </a:rPr>
              <a:t>fluence rate: local optical power from all directions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98500" y="4512469"/>
            <a:ext cx="292608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000" b="1" i="0" dirty="0">
                <a:solidFill>
                  <a:srgbClr val="5A5A5A"/>
                </a:solidFill>
                <a:latin typeface="Times New Roman"/>
              </a:rPr>
              <a:t>→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45972" y="4467579"/>
            <a:ext cx="3383280" cy="34163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100" b="1" i="0" dirty="0" err="1">
                <a:solidFill>
                  <a:srgbClr val="202020"/>
                </a:solidFill>
                <a:latin typeface="Times New Roman"/>
              </a:rPr>
              <a:t>Q</a:t>
            </a:r>
            <a:r>
              <a:rPr sz="2100" b="1" i="0" baseline="-25000" dirty="0" err="1">
                <a:solidFill>
                  <a:srgbClr val="202020"/>
                </a:solidFill>
                <a:latin typeface="Times New Roman"/>
              </a:rPr>
              <a:t>abs</a:t>
            </a:r>
            <a:r>
              <a:rPr sz="2100" b="1" i="0" dirty="0">
                <a:solidFill>
                  <a:srgbClr val="202020"/>
                </a:solidFill>
                <a:latin typeface="Times New Roman"/>
              </a:rPr>
              <a:t>(r) = </a:t>
            </a:r>
            <a:r>
              <a:rPr sz="2100" b="1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2100" b="1" i="0" baseline="-25000" dirty="0" err="1">
                <a:solidFill>
                  <a:srgbClr val="202020"/>
                </a:solidFill>
                <a:latin typeface="Times New Roman"/>
              </a:rPr>
              <a:t>a</a:t>
            </a:r>
            <a:r>
              <a:rPr sz="2100" b="1" i="0" dirty="0">
                <a:solidFill>
                  <a:srgbClr val="202020"/>
                </a:solidFill>
                <a:latin typeface="Times New Roman"/>
              </a:rPr>
              <a:t>(r) Φ(r)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45972" y="5007075"/>
            <a:ext cx="338328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260" b="0" i="0">
                <a:solidFill>
                  <a:srgbClr val="5A5A5A"/>
                </a:solidFill>
                <a:latin typeface="Times New Roman"/>
              </a:rPr>
              <a:t>absorbed optical power density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89927" y="4467579"/>
            <a:ext cx="292608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000" b="1" i="0" dirty="0">
                <a:solidFill>
                  <a:srgbClr val="5A5A5A"/>
                </a:solidFill>
                <a:latin typeface="Times New Roman"/>
              </a:rPr>
              <a:t>→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32172" y="4467579"/>
            <a:ext cx="260604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000" b="1" i="0" dirty="0" err="1">
                <a:solidFill>
                  <a:srgbClr val="202020"/>
                </a:solidFill>
                <a:latin typeface="Times New Roman"/>
              </a:rPr>
              <a:t>q</a:t>
            </a:r>
            <a:r>
              <a:rPr sz="2000" b="1" i="0" baseline="-25000" dirty="0" err="1">
                <a:solidFill>
                  <a:srgbClr val="202020"/>
                </a:solidFill>
                <a:latin typeface="Times New Roman"/>
              </a:rPr>
              <a:t>PDT</a:t>
            </a:r>
            <a:r>
              <a:rPr sz="2000" b="1" i="0" dirty="0">
                <a:solidFill>
                  <a:srgbClr val="202020"/>
                </a:solidFill>
                <a:latin typeface="Times New Roman"/>
              </a:rPr>
              <a:t>(r) or </a:t>
            </a:r>
            <a:r>
              <a:rPr sz="2000" b="1" i="0" dirty="0" err="1">
                <a:solidFill>
                  <a:srgbClr val="202020"/>
                </a:solidFill>
                <a:latin typeface="Times New Roman"/>
              </a:rPr>
              <a:t>q</a:t>
            </a:r>
            <a:r>
              <a:rPr sz="2000" b="1" i="0" baseline="-25000" dirty="0" err="1">
                <a:solidFill>
                  <a:srgbClr val="202020"/>
                </a:solidFill>
                <a:latin typeface="Times New Roman"/>
              </a:rPr>
              <a:t>DLT</a:t>
            </a:r>
            <a:r>
              <a:rPr sz="2000" b="1" i="0" dirty="0">
                <a:solidFill>
                  <a:srgbClr val="202020"/>
                </a:solidFill>
                <a:latin typeface="Times New Roman"/>
              </a:rPr>
              <a:t>(r)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68164" y="5007075"/>
            <a:ext cx="2761488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260" b="0" i="0">
                <a:solidFill>
                  <a:srgbClr val="5A5A5A"/>
                </a:solidFill>
                <a:latin typeface="Times New Roman"/>
              </a:rPr>
              <a:t>source / sink term for the next model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3213" y="5281297"/>
            <a:ext cx="10287000" cy="25237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520" b="1" i="0" dirty="0" err="1" smtClean="0">
                <a:solidFill>
                  <a:srgbClr val="163154"/>
                </a:solidFill>
                <a:latin typeface="Times New Roman"/>
              </a:rPr>
              <a:t>S</a:t>
            </a:r>
            <a:r>
              <a:rPr sz="1520" b="1" i="0" baseline="-25000" dirty="0" err="1" smtClean="0">
                <a:solidFill>
                  <a:srgbClr val="163154"/>
                </a:solidFill>
                <a:latin typeface="Times New Roman"/>
              </a:rPr>
              <a:t>opt</a:t>
            </a:r>
            <a:r>
              <a:rPr sz="1520" b="1" i="0" baseline="-25000" dirty="0" smtClean="0">
                <a:solidFill>
                  <a:srgbClr val="163154"/>
                </a:solidFill>
                <a:latin typeface="Times New Roman"/>
              </a:rPr>
              <a:t> </a:t>
            </a:r>
            <a:r>
              <a:rPr sz="1520" b="1" i="0" dirty="0">
                <a:solidFill>
                  <a:srgbClr val="163154"/>
                </a:solidFill>
                <a:latin typeface="Times New Roman"/>
              </a:rPr>
              <a:t>creates the light field; </a:t>
            </a:r>
            <a:r>
              <a:rPr sz="1520" b="1" i="0" dirty="0" err="1">
                <a:solidFill>
                  <a:srgbClr val="163154"/>
                </a:solidFill>
                <a:latin typeface="Times New Roman"/>
              </a:rPr>
              <a:t>Q</a:t>
            </a:r>
            <a:r>
              <a:rPr sz="1520" b="1" i="0" baseline="-25000" dirty="0" err="1">
                <a:solidFill>
                  <a:srgbClr val="163154"/>
                </a:solidFill>
                <a:latin typeface="Times New Roman"/>
              </a:rPr>
              <a:t>abs</a:t>
            </a:r>
            <a:r>
              <a:rPr sz="1520" b="1" i="0" dirty="0">
                <a:solidFill>
                  <a:srgbClr val="163154"/>
                </a:solidFill>
                <a:latin typeface="Times New Roman"/>
              </a:rPr>
              <a:t> = </a:t>
            </a:r>
            <a:r>
              <a:rPr sz="1520" b="1" i="0" dirty="0" err="1">
                <a:solidFill>
                  <a:srgbClr val="163154"/>
                </a:solidFill>
                <a:latin typeface="Times New Roman"/>
              </a:rPr>
              <a:t>μ</a:t>
            </a:r>
            <a:r>
              <a:rPr sz="1520" b="1" i="0" baseline="-25000" dirty="0" err="1">
                <a:solidFill>
                  <a:srgbClr val="163154"/>
                </a:solidFill>
                <a:latin typeface="Times New Roman"/>
              </a:rPr>
              <a:t>a</a:t>
            </a:r>
            <a:r>
              <a:rPr sz="1520" b="1" i="0" dirty="0" err="1">
                <a:solidFill>
                  <a:srgbClr val="163154"/>
                </a:solidFill>
                <a:latin typeface="Times New Roman"/>
              </a:rPr>
              <a:t>Φ</a:t>
            </a:r>
            <a:r>
              <a:rPr sz="1520" b="1" i="0" dirty="0">
                <a:solidFill>
                  <a:srgbClr val="163154"/>
                </a:solidFill>
                <a:latin typeface="Times New Roman"/>
              </a:rPr>
              <a:t> is the absorbed field that drives the local PDT/DLT </a:t>
            </a:r>
            <a:r>
              <a:rPr sz="1400" i="0" dirty="0">
                <a:solidFill>
                  <a:srgbClr val="163154"/>
                </a:solidFill>
                <a:latin typeface="Times New Roman"/>
              </a:rPr>
              <a:t>chemistry</a:t>
            </a:r>
            <a:r>
              <a:rPr sz="1520" b="1" i="0" dirty="0">
                <a:solidFill>
                  <a:srgbClr val="163154"/>
                </a:solidFill>
                <a:latin typeface="Times New Roman"/>
              </a:rPr>
              <a:t>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90210" y="4086693"/>
            <a:ext cx="4663440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00" b="1" i="0" dirty="0">
                <a:solidFill>
                  <a:srgbClr val="163154"/>
                </a:solidFill>
                <a:latin typeface="Times New Roman"/>
              </a:rPr>
              <a:t>What chemistry needs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28768" y="4083531"/>
            <a:ext cx="2240280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00" b="1" i="0" dirty="0">
                <a:solidFill>
                  <a:srgbClr val="163154"/>
                </a:solidFill>
                <a:latin typeface="Times New Roman"/>
              </a:rPr>
              <a:t>Model input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9191" y="2982457"/>
            <a:ext cx="3291840" cy="31854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1950" b="1" i="0" dirty="0">
                <a:solidFill>
                  <a:srgbClr val="202020"/>
                </a:solidFill>
                <a:latin typeface="Times New Roman"/>
              </a:rPr>
              <a:t>s = − ln(ξ) / (</a:t>
            </a:r>
            <a:r>
              <a:rPr sz="1950" b="1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950" b="1" i="0" baseline="-25000" dirty="0" err="1">
                <a:solidFill>
                  <a:srgbClr val="202020"/>
                </a:solidFill>
                <a:latin typeface="Times New Roman"/>
              </a:rPr>
              <a:t>a</a:t>
            </a:r>
            <a:r>
              <a:rPr sz="1950" b="1" i="0" dirty="0">
                <a:solidFill>
                  <a:srgbClr val="202020"/>
                </a:solidFill>
                <a:latin typeface="Times New Roman"/>
              </a:rPr>
              <a:t> + </a:t>
            </a:r>
            <a:r>
              <a:rPr sz="1950" b="1" i="0" dirty="0" err="1">
                <a:solidFill>
                  <a:srgbClr val="202020"/>
                </a:solidFill>
                <a:latin typeface="Times New Roman"/>
              </a:rPr>
              <a:t>μ</a:t>
            </a:r>
            <a:r>
              <a:rPr sz="1950" b="1" i="0" baseline="-25000" dirty="0" err="1">
                <a:solidFill>
                  <a:srgbClr val="202020"/>
                </a:solidFill>
                <a:latin typeface="Times New Roman"/>
              </a:rPr>
              <a:t>s</a:t>
            </a:r>
            <a:r>
              <a:rPr sz="1950" b="1" i="0" dirty="0">
                <a:solidFill>
                  <a:srgbClr val="202020"/>
                </a:solidFill>
                <a:latin typeface="Times New Roman"/>
              </a:rPr>
              <a:t>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38799" y="2995977"/>
            <a:ext cx="6812280" cy="66479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lang="en-US" sz="1400" dirty="0">
                <a:solidFill>
                  <a:srgbClr val="202020"/>
                </a:solidFill>
                <a:latin typeface="Times New Roman"/>
              </a:rPr>
              <a:t>s- sampled free path between photon </a:t>
            </a:r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interactions</a:t>
            </a:r>
          </a:p>
          <a:p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Each </a:t>
            </a:r>
            <a:r>
              <a:rPr lang="en-US" sz="1400" dirty="0">
                <a:solidFill>
                  <a:srgbClr val="202020"/>
                </a:solidFill>
                <a:latin typeface="Times New Roman"/>
              </a:rPr>
              <a:t>photon is followed through the real </a:t>
            </a:r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geometry: absorption</a:t>
            </a:r>
            <a:r>
              <a:rPr lang="en-US" sz="1400" dirty="0">
                <a:solidFill>
                  <a:srgbClr val="202020"/>
                </a:solidFill>
                <a:latin typeface="Times New Roman"/>
              </a:rPr>
              <a:t>, scattering, interfaces, beam </a:t>
            </a:r>
            <a:r>
              <a:rPr lang="en-US" sz="1400" dirty="0" err="1" smtClean="0">
                <a:solidFill>
                  <a:srgbClr val="202020"/>
                </a:solidFill>
                <a:latin typeface="Times New Roman"/>
              </a:rPr>
              <a:t>profile,top</a:t>
            </a:r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lang="en-US" sz="1400" dirty="0">
                <a:solidFill>
                  <a:srgbClr val="202020"/>
                </a:solidFill>
                <a:latin typeface="Times New Roman"/>
              </a:rPr>
              <a:t>/ bottom illumination and wavelength-dependent coefficients. </a:t>
            </a:r>
            <a:endParaRPr lang="en-US" sz="1400" dirty="0">
              <a:solidFill>
                <a:srgbClr val="202020"/>
              </a:solidFill>
              <a:latin typeface="Times New Roman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9191" y="2490419"/>
            <a:ext cx="6834499" cy="3031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50" b="1" i="0" dirty="0">
                <a:solidFill>
                  <a:srgbClr val="23784B"/>
                </a:solidFill>
                <a:latin typeface="Times New Roman"/>
              </a:rPr>
              <a:t>Practical implementation: Monte Carlo photon transport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0287" y="5854145"/>
            <a:ext cx="11400946" cy="521681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lang="en-US" sz="1600" b="1" dirty="0">
                <a:solidFill>
                  <a:srgbClr val="163154"/>
                </a:solidFill>
                <a:latin typeface="Times New Roman"/>
              </a:rPr>
              <a:t>T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interface between the optical model and our oxygen-photochemistry model is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well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defined: a spatial optical field, with known wavelength, geometry and normalization.</a:t>
            </a:r>
            <a:endParaRPr sz="1600" b="1" i="0" dirty="0">
              <a:solidFill>
                <a:srgbClr val="16315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lang="en-US" sz="1030" b="1" dirty="0">
                <a:solidFill>
                  <a:srgbClr val="646464"/>
                </a:solidFill>
                <a:latin typeface="Times New Roman"/>
              </a:rPr>
              <a:t>8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304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749808"/>
            <a:ext cx="10698480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sz="2400" b="1" i="1" dirty="0" smtClean="0">
                <a:solidFill>
                  <a:srgbClr val="525252"/>
                </a:solidFill>
                <a:latin typeface="Times New Roman"/>
              </a:rPr>
              <a:t>WHERE PDT and DLT SEPARATE AFTER THE OPTICAL CALCULATIONS</a:t>
            </a:r>
            <a:endParaRPr sz="2400" b="1" i="1" dirty="0">
              <a:solidFill>
                <a:srgbClr val="525252"/>
              </a:solidFill>
              <a:latin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69848"/>
            <a:ext cx="10972800" cy="1371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 dirty="0" smtClean="0">
                <a:solidFill>
                  <a:srgbClr val="646464"/>
                </a:solidFill>
                <a:latin typeface="Times New Roman"/>
              </a:rPr>
              <a:t>9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8680" y="1353312"/>
            <a:ext cx="493776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100" b="1" i="0">
                <a:solidFill>
                  <a:srgbClr val="102D5A"/>
                </a:solidFill>
                <a:latin typeface="Times New Roman"/>
              </a:rPr>
              <a:t>PDT branch — physically clearer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792224"/>
            <a:ext cx="4892040" cy="37548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200" b="1" i="0" dirty="0">
                <a:solidFill>
                  <a:srgbClr val="141414"/>
                </a:solidFill>
                <a:latin typeface="Times New Roman"/>
              </a:rPr>
              <a:t>I₆₃₅(r) + </a:t>
            </a:r>
            <a:r>
              <a:rPr sz="2200" b="1" i="0" dirty="0" err="1" smtClean="0">
                <a:solidFill>
                  <a:srgbClr val="141414"/>
                </a:solidFill>
                <a:latin typeface="Times New Roman"/>
              </a:rPr>
              <a:t>C</a:t>
            </a:r>
            <a:r>
              <a:rPr sz="2200" b="1" i="0" baseline="-25000" dirty="0" err="1" smtClean="0">
                <a:solidFill>
                  <a:srgbClr val="141414"/>
                </a:solidFill>
                <a:latin typeface="Times New Roman"/>
              </a:rPr>
              <a:t>PpIX</a:t>
            </a:r>
            <a:r>
              <a:rPr sz="2200" b="1" i="0" dirty="0" smtClean="0">
                <a:solidFill>
                  <a:srgbClr val="141414"/>
                </a:solidFill>
                <a:latin typeface="Times New Roman"/>
              </a:rPr>
              <a:t>(</a:t>
            </a:r>
            <a:r>
              <a:rPr sz="2200" b="1" i="0" dirty="0" err="1" smtClean="0">
                <a:solidFill>
                  <a:srgbClr val="141414"/>
                </a:solidFill>
                <a:latin typeface="Times New Roman"/>
              </a:rPr>
              <a:t>r,T</a:t>
            </a:r>
            <a:r>
              <a:rPr sz="2200" b="1" i="0" dirty="0">
                <a:solidFill>
                  <a:srgbClr val="141414"/>
                </a:solidFill>
                <a:latin typeface="Times New Roman"/>
              </a:rPr>
              <a:t>)  →  triplet PS  →  ¹O₂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651760"/>
            <a:ext cx="4617720" cy="11430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550">
                <a:solidFill>
                  <a:srgbClr val="141414"/>
                </a:solidFill>
                <a:latin typeface="Times New Roman"/>
              </a:rPr>
              <a:t>• 5-ALA/PpIX pathway gives a constrained photochemical chain</a:t>
            </a:r>
          </a:p>
          <a:p>
            <a:pPr algn="l">
              <a:spcAft>
                <a:spcPts val="500"/>
              </a:spcAft>
            </a:pPr>
            <a:r>
              <a:rPr sz="1550">
                <a:solidFill>
                  <a:srgbClr val="141414"/>
                </a:solidFill>
                <a:latin typeface="Times New Roman"/>
              </a:rPr>
              <a:t>• local source depends on optical field, PpIX and oxygen</a:t>
            </a:r>
          </a:p>
          <a:p>
            <a:pPr algn="l">
              <a:spcAft>
                <a:spcPts val="500"/>
              </a:spcAft>
            </a:pPr>
            <a:r>
              <a:rPr sz="1550">
                <a:solidFill>
                  <a:srgbClr val="141414"/>
                </a:solidFill>
                <a:latin typeface="Times New Roman"/>
              </a:rPr>
              <a:t>• PDT is the reference branch for testing the model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1353312"/>
            <a:ext cx="493776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100" b="1" i="0">
                <a:solidFill>
                  <a:srgbClr val="915F0C"/>
                </a:solidFill>
                <a:latin typeface="Times New Roman"/>
              </a:rPr>
              <a:t>DLT / PS-free branch — open source law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3952" y="1792224"/>
            <a:ext cx="4892040" cy="56692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2200" b="1" i="0">
                <a:solidFill>
                  <a:srgbClr val="141414"/>
                </a:solidFill>
                <a:latin typeface="Times New Roman"/>
              </a:rPr>
              <a:t>I₁₂₆₇(r)  →  ?  →  effective ROS / ¹O₂ source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651760"/>
            <a:ext cx="4617720" cy="11430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550" dirty="0">
                <a:solidFill>
                  <a:srgbClr val="141414"/>
                </a:solidFill>
                <a:latin typeface="Times New Roman"/>
              </a:rPr>
              <a:t>• no added </a:t>
            </a:r>
            <a:r>
              <a:rPr sz="1550" dirty="0" err="1">
                <a:solidFill>
                  <a:srgbClr val="141414"/>
                </a:solidFill>
                <a:latin typeface="Times New Roman"/>
              </a:rPr>
              <a:t>PpIX</a:t>
            </a:r>
            <a:r>
              <a:rPr sz="1550" dirty="0">
                <a:solidFill>
                  <a:srgbClr val="141414"/>
                </a:solidFill>
                <a:latin typeface="Times New Roman"/>
              </a:rPr>
              <a:t> / triplet mediator</a:t>
            </a:r>
          </a:p>
          <a:p>
            <a:pPr algn="l">
              <a:spcAft>
                <a:spcPts val="500"/>
              </a:spcAft>
            </a:pPr>
            <a:r>
              <a:rPr sz="1550" dirty="0">
                <a:solidFill>
                  <a:srgbClr val="141414"/>
                </a:solidFill>
                <a:latin typeface="Times New Roman"/>
              </a:rPr>
              <a:t>• optical field can be calculated, but conversion efficiency is not fixed</a:t>
            </a:r>
          </a:p>
          <a:p>
            <a:pPr algn="l">
              <a:spcAft>
                <a:spcPts val="500"/>
              </a:spcAft>
            </a:pPr>
            <a:r>
              <a:rPr sz="1550" dirty="0">
                <a:solidFill>
                  <a:srgbClr val="141414"/>
                </a:solidFill>
                <a:latin typeface="Times New Roman"/>
              </a:rPr>
              <a:t>• the DLT source term must be measured, bounded or calibrated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5074920"/>
            <a:ext cx="45720" cy="685800"/>
          </a:xfrm>
          <a:prstGeom prst="rect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5074920"/>
            <a:ext cx="10149840" cy="29854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lang="en-US" sz="1700" b="1" i="0" dirty="0" smtClean="0">
                <a:solidFill>
                  <a:srgbClr val="141414"/>
                </a:solidFill>
                <a:latin typeface="Times New Roman"/>
              </a:rPr>
              <a:t>Downstream from that source term, however, the oxygen and signal </a:t>
            </a:r>
            <a:r>
              <a:rPr lang="en-US" sz="1700" b="1" i="0" dirty="0" err="1" smtClean="0">
                <a:solidFill>
                  <a:srgbClr val="141414"/>
                </a:solidFill>
                <a:latin typeface="Times New Roman"/>
              </a:rPr>
              <a:t>modelling</a:t>
            </a:r>
            <a:r>
              <a:rPr lang="en-US" sz="1700" b="1" i="0" dirty="0" smtClean="0">
                <a:solidFill>
                  <a:srgbClr val="141414"/>
                </a:solidFill>
                <a:latin typeface="Times New Roman"/>
              </a:rPr>
              <a:t> steps can be shared</a:t>
            </a:r>
            <a:r>
              <a:rPr sz="1700" b="1" i="0" dirty="0" smtClean="0">
                <a:solidFill>
                  <a:srgbClr val="141414"/>
                </a:solidFill>
                <a:latin typeface="Times New Roman"/>
              </a:rPr>
              <a:t>.</a:t>
            </a:r>
            <a:endParaRPr sz="1700" b="1" i="0" dirty="0">
              <a:solidFill>
                <a:srgbClr val="141414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482248"/>
            <a:ext cx="11064240" cy="4524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700" b="1" i="0" dirty="0">
                <a:solidFill>
                  <a:srgbClr val="102D5A"/>
                </a:solidFill>
                <a:latin typeface="Times New Roman"/>
              </a:rPr>
              <a:t>4. Virtual </a:t>
            </a:r>
            <a:r>
              <a:rPr sz="2700" b="1" i="0" dirty="0" smtClean="0">
                <a:solidFill>
                  <a:srgbClr val="102D5A"/>
                </a:solidFill>
                <a:latin typeface="Times New Roman"/>
              </a:rPr>
              <a:t>experiment</a:t>
            </a:r>
            <a:r>
              <a:rPr lang="en-US" sz="2700" b="1" i="0" dirty="0" smtClean="0">
                <a:solidFill>
                  <a:srgbClr val="102D5A"/>
                </a:solidFill>
                <a:latin typeface="Times New Roman"/>
              </a:rPr>
              <a:t>: putting the pieces together  </a:t>
            </a:r>
            <a:endParaRPr sz="2700" b="1" i="0" dirty="0">
              <a:solidFill>
                <a:srgbClr val="102D5A"/>
              </a:solidFill>
              <a:latin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18520" y="6510528"/>
            <a:ext cx="640080" cy="1828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sz="1030" b="1">
                <a:solidFill>
                  <a:srgbClr val="646464"/>
                </a:solidFill>
                <a:latin typeface="Times New Roman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1417320"/>
            <a:ext cx="10378440" cy="22860"/>
          </a:xfrm>
          <a:prstGeom prst="rect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234440" y="1307592"/>
            <a:ext cx="201168" cy="201168"/>
          </a:xfrm>
          <a:prstGeom prst="ellipse">
            <a:avLst/>
          </a:prstGeom>
          <a:solidFill>
            <a:srgbClr val="225287"/>
          </a:solidFill>
          <a:ln>
            <a:solidFill>
              <a:srgbClr val="2252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1581912"/>
            <a:ext cx="160020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20" b="1" i="0">
                <a:solidFill>
                  <a:srgbClr val="225287"/>
                </a:solidFill>
                <a:latin typeface="Times New Roman"/>
              </a:rPr>
              <a:t>slow time  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901952"/>
            <a:ext cx="1783080" cy="21945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080" b="0" i="0">
                <a:solidFill>
                  <a:srgbClr val="525252"/>
                </a:solidFill>
                <a:latin typeface="Times New Roman"/>
              </a:rPr>
              <a:t>seconds / minutes</a:t>
            </a:r>
          </a:p>
        </p:txBody>
      </p:sp>
      <p:sp>
        <p:nvSpPr>
          <p:cNvPr id="11" name="Oval 10"/>
          <p:cNvSpPr/>
          <p:nvPr/>
        </p:nvSpPr>
        <p:spPr>
          <a:xfrm>
            <a:off x="4892040" y="1307592"/>
            <a:ext cx="201168" cy="201168"/>
          </a:xfrm>
          <a:prstGeom prst="ellipse">
            <a:avLst/>
          </a:prstGeom>
          <a:solidFill>
            <a:srgbClr val="915F0C"/>
          </a:solidFill>
          <a:ln>
            <a:solidFill>
              <a:srgbClr val="915F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51959" y="1581912"/>
            <a:ext cx="160020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20" b="1" i="0">
                <a:solidFill>
                  <a:srgbClr val="915F0C"/>
                </a:solidFill>
                <a:latin typeface="Times New Roman"/>
              </a:rPr>
              <a:t>optical pulse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1901952"/>
            <a:ext cx="1783080" cy="21945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080" b="0" i="0">
                <a:solidFill>
                  <a:srgbClr val="525252"/>
                </a:solidFill>
                <a:latin typeface="Times New Roman"/>
              </a:rPr>
              <a:t>one excitation event</a:t>
            </a:r>
          </a:p>
        </p:txBody>
      </p:sp>
      <p:sp>
        <p:nvSpPr>
          <p:cNvPr id="14" name="Oval 13"/>
          <p:cNvSpPr/>
          <p:nvPr/>
        </p:nvSpPr>
        <p:spPr>
          <a:xfrm>
            <a:off x="8732520" y="1307592"/>
            <a:ext cx="201168" cy="201168"/>
          </a:xfrm>
          <a:prstGeom prst="ellipse">
            <a:avLst/>
          </a:prstGeom>
          <a:solidFill>
            <a:srgbClr val="25693A"/>
          </a:solidFill>
          <a:ln>
            <a:solidFill>
              <a:srgbClr val="2569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92440" y="1581912"/>
            <a:ext cx="160020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420" b="1" i="0">
                <a:solidFill>
                  <a:srgbClr val="25693A"/>
                </a:solidFill>
                <a:latin typeface="Times New Roman"/>
              </a:rPr>
              <a:t>microtime  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1901952"/>
            <a:ext cx="1783080" cy="21945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/>
            <a:r>
              <a:rPr sz="1080" b="0" i="0">
                <a:solidFill>
                  <a:srgbClr val="525252"/>
                </a:solidFill>
                <a:latin typeface="Times New Roman"/>
              </a:rPr>
              <a:t>0–80 μs after trigger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2468880"/>
            <a:ext cx="292608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800" b="1" i="0" dirty="0">
                <a:solidFill>
                  <a:srgbClr val="225287"/>
                </a:solidFill>
                <a:latin typeface="Times New Roman"/>
              </a:rPr>
              <a:t>1. Slow sample state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2871216"/>
            <a:ext cx="3017520" cy="9601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500" b="0" i="0">
                <a:solidFill>
                  <a:srgbClr val="141414"/>
                </a:solidFill>
                <a:latin typeface="Times New Roman"/>
              </a:rPr>
              <a:t>Oxygen, photosensitizer and cells evolve during treatment. This is transport / biology time, not microsecond fitting time.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4005072"/>
            <a:ext cx="3017520" cy="5293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600" b="0" i="1" dirty="0">
                <a:solidFill>
                  <a:srgbClr val="141414"/>
                </a:solidFill>
                <a:latin typeface="Times New Roman"/>
              </a:rPr>
              <a:t>∂Cₒ</a:t>
            </a:r>
            <a:r>
              <a:rPr sz="1600" b="0" i="1" baseline="-25000" dirty="0">
                <a:solidFill>
                  <a:srgbClr val="141414"/>
                </a:solidFill>
                <a:latin typeface="Times New Roman"/>
              </a:rPr>
              <a:t>₂</a:t>
            </a:r>
            <a:r>
              <a:rPr sz="1600" b="0" i="1" dirty="0">
                <a:solidFill>
                  <a:srgbClr val="141414"/>
                </a:solidFill>
                <a:latin typeface="Times New Roman"/>
              </a:rPr>
              <a:t>/∂T = diffusion − respiration − light sink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33087" y="2468880"/>
            <a:ext cx="2926080" cy="36576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800" b="1" i="0">
                <a:solidFill>
                  <a:srgbClr val="915F0C"/>
                </a:solidFill>
                <a:latin typeface="Times New Roman"/>
              </a:rPr>
              <a:t>2. Freeze + illuminate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51376" y="2871216"/>
            <a:ext cx="3063240" cy="9601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500" b="0" i="0" dirty="0">
                <a:solidFill>
                  <a:srgbClr val="141414"/>
                </a:solidFill>
                <a:latin typeface="Times New Roman"/>
              </a:rPr>
              <a:t>At one treatment time T*, the slow profiles are frozen. </a:t>
            </a:r>
            <a:endParaRPr lang="en-US" sz="1500" b="0" i="0" dirty="0" smtClean="0">
              <a:solidFill>
                <a:srgbClr val="141414"/>
              </a:solidFill>
              <a:latin typeface="Times New Roman"/>
            </a:endParaRPr>
          </a:p>
          <a:p>
            <a:pPr algn="l"/>
            <a:r>
              <a:rPr sz="1500" b="0" i="0" dirty="0" smtClean="0">
                <a:solidFill>
                  <a:srgbClr val="141414"/>
                </a:solidFill>
                <a:latin typeface="Times New Roman"/>
              </a:rPr>
              <a:t>One </a:t>
            </a:r>
            <a:r>
              <a:rPr lang="en-US" sz="1500" b="0" i="0" dirty="0" smtClean="0">
                <a:solidFill>
                  <a:srgbClr val="141414"/>
                </a:solidFill>
                <a:latin typeface="Times New Roman"/>
              </a:rPr>
              <a:t>optica</a:t>
            </a:r>
            <a:r>
              <a:rPr lang="en-US" sz="1500" dirty="0" smtClean="0">
                <a:solidFill>
                  <a:srgbClr val="141414"/>
                </a:solidFill>
                <a:latin typeface="Times New Roman"/>
              </a:rPr>
              <a:t>l </a:t>
            </a:r>
            <a:r>
              <a:rPr sz="1500" b="0" i="0" dirty="0" smtClean="0">
                <a:solidFill>
                  <a:srgbClr val="141414"/>
                </a:solidFill>
                <a:latin typeface="Times New Roman"/>
              </a:rPr>
              <a:t>pulse </a:t>
            </a:r>
            <a:r>
              <a:rPr sz="1500" b="0" i="0" dirty="0">
                <a:solidFill>
                  <a:srgbClr val="141414"/>
                </a:solidFill>
                <a:latin typeface="Times New Roman"/>
              </a:rPr>
              <a:t>sees local values in each shell or voxel.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51376" y="4005072"/>
            <a:ext cx="3154680" cy="775597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600" b="0" i="1" dirty="0">
                <a:solidFill>
                  <a:srgbClr val="141414"/>
                </a:solidFill>
                <a:latin typeface="Times New Roman"/>
              </a:rPr>
              <a:t>Cᵢ = Cₒ</a:t>
            </a:r>
            <a:r>
              <a:rPr sz="1600" b="0" i="1" baseline="-25000" dirty="0">
                <a:solidFill>
                  <a:srgbClr val="141414"/>
                </a:solidFill>
                <a:latin typeface="Times New Roman"/>
              </a:rPr>
              <a:t>₂</a:t>
            </a:r>
            <a:r>
              <a:rPr sz="1600" b="0" i="1" dirty="0">
                <a:solidFill>
                  <a:srgbClr val="141414"/>
                </a:solidFill>
                <a:latin typeface="Times New Roman"/>
              </a:rPr>
              <a:t>(</a:t>
            </a:r>
            <a:r>
              <a:rPr sz="1600" b="0" i="1" dirty="0" err="1">
                <a:solidFill>
                  <a:srgbClr val="141414"/>
                </a:solidFill>
                <a:latin typeface="Times New Roman"/>
              </a:rPr>
              <a:t>rᵢ,T</a:t>
            </a:r>
            <a:r>
              <a:rPr sz="1600" b="0" i="1" dirty="0">
                <a:solidFill>
                  <a:srgbClr val="141414"/>
                </a:solidFill>
                <a:latin typeface="Times New Roman"/>
              </a:rPr>
              <a:t>*)
</a:t>
            </a:r>
            <a:r>
              <a:rPr sz="1600" b="0" i="1" dirty="0" err="1" smtClean="0">
                <a:solidFill>
                  <a:srgbClr val="141414"/>
                </a:solidFill>
                <a:latin typeface="Times New Roman"/>
              </a:rPr>
              <a:t>Q</a:t>
            </a:r>
            <a:r>
              <a:rPr sz="1600" b="0" i="1" baseline="-25000" dirty="0" err="1" smtClean="0">
                <a:solidFill>
                  <a:srgbClr val="141414"/>
                </a:solidFill>
                <a:latin typeface="Times New Roman"/>
              </a:rPr>
              <a:t>abs</a:t>
            </a:r>
            <a:r>
              <a:rPr sz="1600" b="0" i="1" dirty="0" smtClean="0">
                <a:solidFill>
                  <a:srgbClr val="141414"/>
                </a:solidFill>
                <a:latin typeface="Times New Roman"/>
              </a:rPr>
              <a:t>(r</a:t>
            </a:r>
            <a:r>
              <a:rPr sz="1600" b="0" i="1" dirty="0">
                <a:solidFill>
                  <a:srgbClr val="141414"/>
                </a:solidFill>
                <a:latin typeface="Times New Roman"/>
              </a:rPr>
              <a:t>) from optics → local excitation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99248" y="2468880"/>
            <a:ext cx="333756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800" b="1" i="0">
                <a:solidFill>
                  <a:srgbClr val="25693A"/>
                </a:solidFill>
                <a:latin typeface="Times New Roman"/>
              </a:rPr>
              <a:t>3. Fast photophysics and signal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17536" y="2871216"/>
            <a:ext cx="3754028" cy="72943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500" b="0" i="0" dirty="0">
                <a:solidFill>
                  <a:srgbClr val="141414"/>
                </a:solidFill>
                <a:latin typeface="Times New Roman"/>
              </a:rPr>
              <a:t>After the pulse, </a:t>
            </a:r>
            <a:r>
              <a:rPr sz="1500" b="0" i="0" dirty="0" smtClean="0">
                <a:solidFill>
                  <a:srgbClr val="141414"/>
                </a:solidFill>
                <a:latin typeface="Times New Roman"/>
              </a:rPr>
              <a:t>triplet</a:t>
            </a:r>
            <a:r>
              <a:rPr lang="en-US" sz="1500" b="0" i="0" dirty="0" smtClean="0">
                <a:solidFill>
                  <a:srgbClr val="141414"/>
                </a:solidFill>
                <a:latin typeface="Times New Roman"/>
              </a:rPr>
              <a:t> population decays,</a:t>
            </a:r>
            <a:r>
              <a:rPr sz="1500" b="0" i="0" dirty="0" smtClean="0">
                <a:solidFill>
                  <a:srgbClr val="141414"/>
                </a:solidFill>
                <a:latin typeface="Times New Roman"/>
              </a:rPr>
              <a:t> </a:t>
            </a:r>
            <a:r>
              <a:rPr sz="1500" b="0" i="0" dirty="0">
                <a:solidFill>
                  <a:srgbClr val="141414"/>
                </a:solidFill>
                <a:latin typeface="Times New Roman"/>
              </a:rPr>
              <a:t>singlet-oxygen </a:t>
            </a:r>
            <a:r>
              <a:rPr lang="en-US" sz="1500" b="0" i="0" dirty="0" smtClean="0">
                <a:solidFill>
                  <a:srgbClr val="141414"/>
                </a:solidFill>
                <a:latin typeface="Times New Roman"/>
              </a:rPr>
              <a:t>is produced and decays and photons are emitted</a:t>
            </a:r>
            <a:r>
              <a:rPr sz="1500" b="0" i="0" dirty="0" smtClean="0">
                <a:solidFill>
                  <a:srgbClr val="141414"/>
                </a:solidFill>
                <a:latin typeface="Times New Roman"/>
              </a:rPr>
              <a:t>. </a:t>
            </a:r>
            <a:endParaRPr sz="1500" b="0" i="0" dirty="0">
              <a:solidFill>
                <a:srgbClr val="141414"/>
              </a:solidFill>
              <a:latin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67826" y="3721918"/>
            <a:ext cx="4321253" cy="2831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600" b="0" i="1" dirty="0">
                <a:solidFill>
                  <a:srgbClr val="141414"/>
                </a:solidFill>
                <a:latin typeface="Times New Roman"/>
              </a:rPr>
              <a:t>triplet </a:t>
            </a:r>
            <a:r>
              <a:rPr lang="en-US" sz="1600" b="0" i="1" dirty="0" smtClean="0">
                <a:solidFill>
                  <a:srgbClr val="141414"/>
                </a:solidFill>
                <a:latin typeface="Times New Roman"/>
              </a:rPr>
              <a:t>P</a:t>
            </a:r>
            <a:r>
              <a:rPr sz="1600" b="0" i="1" baseline="-25000" dirty="0" smtClean="0">
                <a:solidFill>
                  <a:srgbClr val="141414"/>
                </a:solidFill>
                <a:latin typeface="Times New Roman"/>
              </a:rPr>
              <a:t>Tᵢ</a:t>
            </a:r>
            <a:r>
              <a:rPr sz="1600" b="0" i="1" dirty="0" smtClean="0">
                <a:solidFill>
                  <a:srgbClr val="141414"/>
                </a:solidFill>
                <a:latin typeface="Times New Roman"/>
              </a:rPr>
              <a:t>(t</a:t>
            </a:r>
            <a:r>
              <a:rPr sz="1600" b="0" i="1" dirty="0">
                <a:solidFill>
                  <a:srgbClr val="141414"/>
                </a:solidFill>
                <a:latin typeface="Times New Roman"/>
              </a:rPr>
              <a:t>) → singlet Δᵢ(t) </a:t>
            </a:r>
            <a:r>
              <a:rPr sz="1600" b="0" i="1" dirty="0" smtClean="0">
                <a:solidFill>
                  <a:srgbClr val="141414"/>
                </a:solidFill>
                <a:latin typeface="Times New Roman"/>
              </a:rPr>
              <a:t>→</a:t>
            </a:r>
            <a:r>
              <a:rPr sz="1600" b="0" i="1" dirty="0" err="1" smtClean="0">
                <a:solidFill>
                  <a:srgbClr val="141414"/>
                </a:solidFill>
                <a:latin typeface="Times New Roman"/>
              </a:rPr>
              <a:t>S</a:t>
            </a:r>
            <a:r>
              <a:rPr sz="1600" b="0" i="1" baseline="-25000" dirty="0" err="1" smtClean="0">
                <a:solidFill>
                  <a:srgbClr val="141414"/>
                </a:solidFill>
                <a:latin typeface="Times New Roman"/>
              </a:rPr>
              <a:t>virtual</a:t>
            </a:r>
            <a:r>
              <a:rPr sz="1600" b="0" i="1" dirty="0" smtClean="0">
                <a:solidFill>
                  <a:srgbClr val="141414"/>
                </a:solidFill>
                <a:latin typeface="Times New Roman"/>
              </a:rPr>
              <a:t>(t</a:t>
            </a:r>
            <a:r>
              <a:rPr sz="1600" b="0" i="1" dirty="0">
                <a:solidFill>
                  <a:srgbClr val="141414"/>
                </a:solidFill>
                <a:latin typeface="Times New Roman"/>
              </a:rPr>
              <a:t>) 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3584448" y="3566160"/>
            <a:ext cx="457200" cy="0"/>
          </a:xfrm>
          <a:prstGeom prst="line">
            <a:avLst/>
          </a:prstGeom>
          <a:ln w="1778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7223760" y="3566160"/>
            <a:ext cx="420623" cy="0"/>
          </a:xfrm>
          <a:prstGeom prst="line">
            <a:avLst/>
          </a:prstGeom>
          <a:ln w="17780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7709936" y="413434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err="1" smtClean="0">
                <a:solidFill>
                  <a:srgbClr val="141414"/>
                </a:solidFill>
                <a:latin typeface="Times New Roman"/>
              </a:rPr>
              <a:t>dP</a:t>
            </a:r>
            <a:r>
              <a:rPr lang="en-US" sz="1400" baseline="-25000" dirty="0" err="1" smtClean="0">
                <a:solidFill>
                  <a:srgbClr val="141414"/>
                </a:solidFill>
                <a:latin typeface="Times New Roman"/>
              </a:rPr>
              <a:t>T</a:t>
            </a:r>
            <a:r>
              <a:rPr lang="en-US" sz="1400" dirty="0" smtClean="0">
                <a:solidFill>
                  <a:srgbClr val="141414"/>
                </a:solidFill>
                <a:latin typeface="Times New Roman"/>
              </a:rPr>
              <a:t>ᵢ/</a:t>
            </a:r>
            <a:r>
              <a:rPr lang="en-US" sz="1400" dirty="0" err="1" smtClean="0">
                <a:solidFill>
                  <a:srgbClr val="141414"/>
                </a:solidFill>
                <a:latin typeface="Times New Roman"/>
              </a:rPr>
              <a:t>dt</a:t>
            </a:r>
            <a:r>
              <a:rPr lang="en-US" sz="1400" dirty="0" smtClean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= −(k₄ + </a:t>
            </a:r>
            <a:r>
              <a:rPr lang="en-US" sz="1400" dirty="0" err="1">
                <a:solidFill>
                  <a:srgbClr val="141414"/>
                </a:solidFill>
                <a:latin typeface="Times New Roman"/>
              </a:rPr>
              <a:t>k</a:t>
            </a:r>
            <a:r>
              <a:rPr lang="en-US" sz="1400" baseline="-25000" dirty="0" err="1">
                <a:solidFill>
                  <a:srgbClr val="141414"/>
                </a:solidFill>
                <a:latin typeface="Times New Roman"/>
              </a:rPr>
              <a:t>q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1400" dirty="0" smtClean="0">
                <a:solidFill>
                  <a:srgbClr val="141414"/>
                </a:solidFill>
                <a:latin typeface="Times New Roman"/>
              </a:rPr>
              <a:t>Cᵢ)P</a:t>
            </a:r>
            <a:r>
              <a:rPr lang="en-US" sz="1400" baseline="-25000" dirty="0" smtClean="0">
                <a:solidFill>
                  <a:srgbClr val="141414"/>
                </a:solidFill>
                <a:latin typeface="Times New Roman"/>
              </a:rPr>
              <a:t> Tᵢ</a:t>
            </a:r>
            <a:endParaRPr lang="en-US" sz="1400" baseline="-25000" dirty="0">
              <a:solidFill>
                <a:srgbClr val="141414"/>
              </a:solidFill>
              <a:latin typeface="Times New Roman"/>
            </a:endParaRPr>
          </a:p>
          <a:p>
            <a:r>
              <a:rPr lang="en-US" sz="1400" dirty="0">
                <a:solidFill>
                  <a:srgbClr val="141414"/>
                </a:solidFill>
                <a:latin typeface="Times New Roman"/>
              </a:rPr>
              <a:t>d</a:t>
            </a:r>
            <a:r>
              <a:rPr lang="el-GR" sz="1400" dirty="0">
                <a:solidFill>
                  <a:srgbClr val="141414"/>
                </a:solidFill>
                <a:latin typeface="Times New Roman"/>
              </a:rPr>
              <a:t>Δ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ᵢ/</a:t>
            </a:r>
            <a:r>
              <a:rPr lang="en-US" sz="1400" dirty="0" err="1">
                <a:solidFill>
                  <a:srgbClr val="141414"/>
                </a:solidFill>
                <a:latin typeface="Times New Roman"/>
              </a:rPr>
              <a:t>dt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 = </a:t>
            </a:r>
            <a:r>
              <a:rPr lang="el-GR" sz="1400" dirty="0">
                <a:solidFill>
                  <a:srgbClr val="141414"/>
                </a:solidFill>
                <a:latin typeface="Times New Roman"/>
              </a:rPr>
              <a:t>Φ</a:t>
            </a:r>
            <a:r>
              <a:rPr lang="el-GR" sz="1400" baseline="-25000" dirty="0">
                <a:solidFill>
                  <a:srgbClr val="141414"/>
                </a:solidFill>
                <a:latin typeface="Times New Roman"/>
              </a:rPr>
              <a:t>Δ</a:t>
            </a:r>
            <a:r>
              <a:rPr lang="el-GR" sz="1400" dirty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1400" dirty="0" err="1">
                <a:solidFill>
                  <a:srgbClr val="141414"/>
                </a:solidFill>
                <a:latin typeface="Times New Roman"/>
              </a:rPr>
              <a:t>k</a:t>
            </a:r>
            <a:r>
              <a:rPr lang="en-US" sz="1400" baseline="-25000" dirty="0" err="1">
                <a:solidFill>
                  <a:srgbClr val="141414"/>
                </a:solidFill>
                <a:latin typeface="Times New Roman"/>
              </a:rPr>
              <a:t>q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 Cᵢ P</a:t>
            </a:r>
            <a:r>
              <a:rPr lang="en-US" sz="1400" baseline="-25000" dirty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1400" baseline="-25000" dirty="0" smtClean="0">
                <a:solidFill>
                  <a:srgbClr val="141414"/>
                </a:solidFill>
                <a:latin typeface="Times New Roman"/>
              </a:rPr>
              <a:t>Tᵢ</a:t>
            </a:r>
            <a:r>
              <a:rPr lang="en-US" sz="1400" dirty="0" smtClean="0">
                <a:solidFill>
                  <a:srgbClr val="141414"/>
                </a:solidFill>
                <a:latin typeface="Times New Roman"/>
              </a:rPr>
              <a:t>− 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k</a:t>
            </a:r>
            <a:r>
              <a:rPr lang="el-GR" sz="1400" baseline="-25000" dirty="0">
                <a:solidFill>
                  <a:srgbClr val="141414"/>
                </a:solidFill>
                <a:latin typeface="Times New Roman"/>
              </a:rPr>
              <a:t>Δ</a:t>
            </a:r>
            <a:r>
              <a:rPr lang="el-GR" sz="1400" dirty="0">
                <a:solidFill>
                  <a:srgbClr val="141414"/>
                </a:solidFill>
                <a:latin typeface="Times New Roman"/>
              </a:rPr>
              <a:t> Δ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ᵢ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07262" y="4636258"/>
            <a:ext cx="31550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141414"/>
                </a:solidFill>
                <a:latin typeface="Times New Roman"/>
              </a:rPr>
              <a:t>S</a:t>
            </a:r>
            <a:r>
              <a:rPr lang="en-US" sz="1400" baseline="-25000" dirty="0" err="1">
                <a:solidFill>
                  <a:srgbClr val="141414"/>
                </a:solidFill>
                <a:latin typeface="Times New Roman"/>
              </a:rPr>
              <a:t>virtual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(t) </a:t>
            </a:r>
            <a:r>
              <a:rPr lang="en-US" sz="1400" dirty="0" smtClean="0">
                <a:solidFill>
                  <a:srgbClr val="141414"/>
                </a:solidFill>
                <a:latin typeface="Times New Roman"/>
              </a:rPr>
              <a:t>=</a:t>
            </a:r>
            <a:r>
              <a:rPr lang="el-GR" sz="1400" dirty="0" smtClean="0">
                <a:solidFill>
                  <a:srgbClr val="141414"/>
                </a:solidFill>
                <a:latin typeface="Times New Roman"/>
              </a:rPr>
              <a:t>Σ</a:t>
            </a:r>
            <a:r>
              <a:rPr lang="en-US" sz="1400" baseline="-25000" dirty="0" err="1">
                <a:solidFill>
                  <a:srgbClr val="141414"/>
                </a:solidFill>
                <a:latin typeface="Times New Roman"/>
              </a:rPr>
              <a:t>i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 W</a:t>
            </a:r>
            <a:r>
              <a:rPr lang="en-US" sz="1400" baseline="-25000" dirty="0">
                <a:solidFill>
                  <a:srgbClr val="141414"/>
                </a:solidFill>
                <a:latin typeface="Times New Roman"/>
              </a:rPr>
              <a:t>i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[</a:t>
            </a:r>
            <a:r>
              <a:rPr lang="en-US" sz="1400" dirty="0" err="1">
                <a:solidFill>
                  <a:srgbClr val="141414"/>
                </a:solidFill>
                <a:latin typeface="Times New Roman"/>
              </a:rPr>
              <a:t>k</a:t>
            </a:r>
            <a:r>
              <a:rPr lang="en-US" sz="1400" baseline="-25000" dirty="0" err="1">
                <a:solidFill>
                  <a:srgbClr val="141414"/>
                </a:solidFill>
                <a:latin typeface="Times New Roman"/>
              </a:rPr>
              <a:t>rad</a:t>
            </a:r>
            <a:r>
              <a:rPr lang="el-GR" sz="1400" baseline="-25000" dirty="0">
                <a:solidFill>
                  <a:srgbClr val="141414"/>
                </a:solidFill>
                <a:latin typeface="Times New Roman"/>
              </a:rPr>
              <a:t>Δ </a:t>
            </a:r>
            <a:r>
              <a:rPr lang="el-GR" sz="1400" dirty="0">
                <a:solidFill>
                  <a:srgbClr val="141414"/>
                </a:solidFill>
                <a:latin typeface="Times New Roman"/>
              </a:rPr>
              <a:t>Δ</a:t>
            </a:r>
            <a:r>
              <a:rPr lang="en-US" sz="1400" baseline="-25000" dirty="0">
                <a:solidFill>
                  <a:srgbClr val="141414"/>
                </a:solidFill>
                <a:latin typeface="Times New Roman"/>
              </a:rPr>
              <a:t>i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 + </a:t>
            </a:r>
            <a:r>
              <a:rPr lang="en-US" sz="1400" dirty="0" err="1">
                <a:solidFill>
                  <a:srgbClr val="141414"/>
                </a:solidFill>
                <a:latin typeface="Times New Roman"/>
              </a:rPr>
              <a:t>k</a:t>
            </a:r>
            <a:r>
              <a:rPr lang="en-US" sz="1400" baseline="-25000" dirty="0" err="1">
                <a:solidFill>
                  <a:srgbClr val="141414"/>
                </a:solidFill>
                <a:latin typeface="Times New Roman"/>
              </a:rPr>
              <a:t>phos</a:t>
            </a:r>
            <a:r>
              <a:rPr lang="en-US" sz="1400" dirty="0">
                <a:solidFill>
                  <a:srgbClr val="141414"/>
                </a:solidFill>
                <a:latin typeface="Times New Roman"/>
              </a:rPr>
              <a:t> P</a:t>
            </a:r>
            <a:r>
              <a:rPr lang="en-US" sz="1400" baseline="-25000" dirty="0">
                <a:solidFill>
                  <a:srgbClr val="141414"/>
                </a:solidFill>
                <a:latin typeface="Times New Roman"/>
              </a:rPr>
              <a:t> </a:t>
            </a:r>
            <a:r>
              <a:rPr lang="en-US" sz="1400" baseline="-25000" dirty="0" smtClean="0">
                <a:solidFill>
                  <a:srgbClr val="141414"/>
                </a:solidFill>
                <a:latin typeface="Times New Roman"/>
              </a:rPr>
              <a:t>Tᵢ</a:t>
            </a:r>
            <a:r>
              <a:rPr lang="en-US" sz="1400" dirty="0" smtClean="0">
                <a:solidFill>
                  <a:srgbClr val="141414"/>
                </a:solidFill>
                <a:latin typeface="Times New Roman"/>
              </a:rPr>
              <a:t>]</a:t>
            </a:r>
            <a:endParaRPr lang="en-US" sz="1400" dirty="0">
              <a:solidFill>
                <a:srgbClr val="141414"/>
              </a:solidFill>
              <a:latin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30286" y="5267014"/>
                <a:ext cx="11609507" cy="536494"/>
              </a:xfrm>
              <a:prstGeom prst="rect">
                <a:avLst/>
              </a:prstGeom>
              <a:noFill/>
            </p:spPr>
            <p:txBody>
              <a:bodyPr wrap="square" lIns="36576" tIns="18288" rIns="36576" bIns="18288">
                <a:spAutoFit/>
              </a:bodyPr>
              <a:lstStyle/>
              <a:p>
                <a:r>
                  <a:rPr lang="en-US" sz="1600" b="0" i="0" dirty="0" smtClean="0">
                    <a:solidFill>
                      <a:srgbClr val="141414"/>
                    </a:solidFill>
                    <a:latin typeface="Times New Roman"/>
                  </a:rPr>
                  <a:t> </a:t>
                </a:r>
                <a:r>
                  <a:rPr lang="en-US" sz="1600" b="0" i="0" dirty="0" smtClean="0">
                    <a:solidFill>
                      <a:srgbClr val="141414"/>
                    </a:solidFill>
                    <a:latin typeface="Times New Roman"/>
                    <a:sym typeface="Wingdings" pitchFamily="2" charset="2"/>
                  </a:rPr>
                  <a:t>Detector-like synthetic signal: </a:t>
                </a:r>
                <a:r>
                  <a:rPr lang="en-US" sz="1600" b="0" i="0" dirty="0" err="1" smtClean="0">
                    <a:solidFill>
                      <a:srgbClr val="141414"/>
                    </a:solidFill>
                    <a:latin typeface="Times New Roman"/>
                  </a:rPr>
                  <a:t>S</a:t>
                </a:r>
                <a:r>
                  <a:rPr lang="en-US" sz="1600" b="0" i="0" baseline="-25000" dirty="0" err="1" smtClean="0">
                    <a:solidFill>
                      <a:srgbClr val="141414"/>
                    </a:solidFill>
                    <a:latin typeface="Times New Roman"/>
                  </a:rPr>
                  <a:t>measured</a:t>
                </a:r>
                <a:r>
                  <a:rPr lang="en-US" sz="1600" b="0" i="0" dirty="0" smtClean="0">
                    <a:solidFill>
                      <a:srgbClr val="141414"/>
                    </a:solidFill>
                    <a:latin typeface="Times New Roman"/>
                  </a:rPr>
                  <a:t>(t) = IRF * </a:t>
                </a:r>
                <a:r>
                  <a:rPr lang="en-US" sz="1600" b="0" i="0" dirty="0" err="1" smtClean="0">
                    <a:solidFill>
                      <a:srgbClr val="141414"/>
                    </a:solidFill>
                    <a:latin typeface="Times New Roman"/>
                  </a:rPr>
                  <a:t>S</a:t>
                </a:r>
                <a:r>
                  <a:rPr lang="en-US" sz="1600" b="0" i="0" baseline="-25000" dirty="0" err="1" smtClean="0">
                    <a:solidFill>
                      <a:srgbClr val="141414"/>
                    </a:solidFill>
                    <a:latin typeface="Times New Roman"/>
                  </a:rPr>
                  <a:t>virtual</a:t>
                </a:r>
                <a:r>
                  <a:rPr lang="en-US" sz="1600" b="0" i="0" dirty="0" smtClean="0">
                    <a:solidFill>
                      <a:srgbClr val="141414"/>
                    </a:solidFill>
                    <a:latin typeface="Times New Roman"/>
                  </a:rPr>
                  <a:t>(t) + BG. Fitting procedure gives effective observables 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600" i="1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6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6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1600" i="1">
                                <a:latin typeface="Cambria Math"/>
                              </a:rPr>
                              <m:t>𝑇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600" i="1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</m:oMath>
                </a14:m>
                <a:r>
                  <a:rPr lang="ar-AE" sz="1600" baseline="-25000" dirty="0" smtClean="0">
                    <a:solidFill>
                      <a:srgbClr val="141414"/>
                    </a:solidFill>
                    <a:latin typeface="Times New Roman"/>
                  </a:rPr>
                  <a:t> </a:t>
                </a:r>
                <a:r>
                  <a:rPr lang="ar-AE" sz="1600" dirty="0" smtClean="0">
                    <a:solidFill>
                      <a:srgbClr val="141414"/>
                    </a:solidFill>
                    <a:latin typeface="Times New Roman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600" i="1">
                            <a:solidFill>
                              <a:srgbClr val="202020"/>
                            </a:solidFill>
                            <a:latin typeface="Cambria Math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ar-AE" sz="1600" i="1">
                                <a:solidFill>
                                  <a:srgbClr val="20202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1600" i="1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202020"/>
                                </a:solidFill>
                                <a:latin typeface="Cambria Math"/>
                                <a:ea typeface="Cambria Math"/>
                              </a:rPr>
                              <m:t>𝐷</m:t>
                            </m:r>
                          </m:sub>
                          <m:sup/>
                        </m:sSubSup>
                      </m:e>
                      <m:sup>
                        <m:r>
                          <a:rPr lang="en-US" sz="1600" i="1">
                            <a:solidFill>
                              <a:srgbClr val="202020"/>
                            </a:solidFill>
                            <a:latin typeface="Cambria Math"/>
                          </a:rPr>
                          <m:t>𝑒𝑓𝑓</m:t>
                        </m:r>
                      </m:sup>
                    </m:sSup>
                  </m:oMath>
                </a14:m>
                <a:r>
                  <a:rPr lang="ar-AE" sz="1600" dirty="0" smtClean="0">
                    <a:solidFill>
                      <a:srgbClr val="141414"/>
                    </a:solidFill>
                    <a:latin typeface="Times New Roman"/>
                  </a:rPr>
                  <a:t> </a:t>
                </a:r>
                <a:r>
                  <a:rPr lang="en-US" sz="1600" dirty="0" smtClean="0">
                    <a:solidFill>
                      <a:srgbClr val="141414"/>
                    </a:solidFill>
                    <a:latin typeface="Times New Roman"/>
                  </a:rPr>
                  <a:t>,</a:t>
                </a:r>
                <a:r>
                  <a:rPr lang="en-US" sz="1600" b="0" i="0" dirty="0" smtClean="0">
                    <a:solidFill>
                      <a:srgbClr val="141414"/>
                    </a:solidFill>
                    <a:latin typeface="Times New Roman"/>
                  </a:rPr>
                  <a:t>A</a:t>
                </a:r>
                <a:r>
                  <a:rPr lang="en-US" sz="1600" b="0" i="0" baseline="-25000" dirty="0" smtClean="0">
                    <a:solidFill>
                      <a:srgbClr val="141414"/>
                    </a:solidFill>
                    <a:latin typeface="Times New Roman"/>
                  </a:rPr>
                  <a:t>phos</a:t>
                </a:r>
                <a:r>
                  <a:rPr lang="en-US" sz="1600" b="0" i="0" dirty="0" smtClean="0">
                    <a:solidFill>
                      <a:srgbClr val="141414"/>
                    </a:solidFill>
                    <a:latin typeface="Times New Roman"/>
                  </a:rPr>
                  <a:t>.</a:t>
                </a:r>
              </a:p>
              <a:p>
                <a:pPr algn="l"/>
                <a:endParaRPr lang="en-US" sz="1600" dirty="0">
                  <a:solidFill>
                    <a:srgbClr val="141414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286" y="5267014"/>
                <a:ext cx="11609507" cy="536494"/>
              </a:xfrm>
              <a:prstGeom prst="rect">
                <a:avLst/>
              </a:prstGeom>
              <a:blipFill rotWithShape="1">
                <a:blip r:embed="rId3"/>
                <a:stretch>
                  <a:fillRect l="-788" t="-6818" b="-19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286000" y="5942381"/>
            <a:ext cx="8461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In other words: first we generate the measurement, and only then we fit it.</a:t>
            </a: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77" y="6510528"/>
            <a:ext cx="499268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44935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2800" b="1" i="0" dirty="0" smtClean="0">
                <a:solidFill>
                  <a:srgbClr val="163154"/>
                </a:solidFill>
                <a:latin typeface="Times New Roman"/>
              </a:rPr>
              <a:t>5. </a:t>
            </a:r>
            <a:r>
              <a:rPr sz="2800" b="1" i="0" dirty="0" smtClean="0">
                <a:solidFill>
                  <a:srgbClr val="163154"/>
                </a:solidFill>
                <a:latin typeface="Times New Roman"/>
              </a:rPr>
              <a:t>Current </a:t>
            </a:r>
            <a:r>
              <a:rPr sz="2800" b="1" i="0" dirty="0">
                <a:solidFill>
                  <a:srgbClr val="163154"/>
                </a:solidFill>
                <a:latin typeface="Times New Roman"/>
              </a:rPr>
              <a:t>status and next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768096"/>
            <a:ext cx="1088136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2000" b="0" i="1" dirty="0">
                <a:solidFill>
                  <a:srgbClr val="646464"/>
                </a:solidFill>
                <a:latin typeface="Times New Roman"/>
              </a:rPr>
              <a:t>The model is useful as a transparent framework; quantitative comparison still requires constrained inputs.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170432"/>
            <a:ext cx="10853928" cy="0"/>
          </a:xfrm>
          <a:prstGeom prst="line">
            <a:avLst/>
          </a:prstGeom>
          <a:ln w="15240">
            <a:solidFill>
              <a:srgbClr val="D2D6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31520" y="1463040"/>
            <a:ext cx="3246120" cy="29546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1800" b="1" i="0" dirty="0" smtClean="0">
                <a:solidFill>
                  <a:srgbClr val="163154"/>
                </a:solidFill>
                <a:latin typeface="Times New Roman"/>
              </a:rPr>
              <a:t>What we have?</a:t>
            </a:r>
            <a:endParaRPr sz="1800" b="1" i="0" dirty="0">
              <a:solidFill>
                <a:srgbClr val="163154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808" y="1865376"/>
            <a:ext cx="3383280" cy="97872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560" dirty="0">
                <a:solidFill>
                  <a:srgbClr val="232323"/>
                </a:solidFill>
                <a:latin typeface="Times New Roman"/>
              </a:rPr>
              <a:t>experimental fitting </a:t>
            </a:r>
            <a:r>
              <a:rPr sz="1560" dirty="0" smtClean="0">
                <a:solidFill>
                  <a:srgbClr val="232323"/>
                </a:solidFill>
                <a:latin typeface="Times New Roman"/>
              </a:rPr>
              <a:t>benchmark</a:t>
            </a:r>
            <a:r>
              <a:rPr lang="en-US" sz="1560" dirty="0" smtClean="0">
                <a:solidFill>
                  <a:srgbClr val="232323"/>
                </a:solidFill>
                <a:latin typeface="Times New Roman"/>
              </a:rPr>
              <a:t>;</a:t>
            </a:r>
            <a:endParaRPr sz="1560" dirty="0">
              <a:solidFill>
                <a:srgbClr val="232323"/>
              </a:solidFill>
              <a:latin typeface="Times New Roman"/>
            </a:endParaRPr>
          </a:p>
          <a:p>
            <a:pPr algn="l"/>
            <a:r>
              <a:rPr sz="1560" dirty="0">
                <a:solidFill>
                  <a:srgbClr val="232323"/>
                </a:solidFill>
                <a:latin typeface="Times New Roman"/>
              </a:rPr>
              <a:t>validated spheroid oxygen </a:t>
            </a:r>
            <a:r>
              <a:rPr sz="1560" dirty="0" smtClean="0">
                <a:solidFill>
                  <a:srgbClr val="232323"/>
                </a:solidFill>
                <a:latin typeface="Times New Roman"/>
              </a:rPr>
              <a:t>solver</a:t>
            </a:r>
            <a:r>
              <a:rPr lang="en-US" sz="1560" dirty="0" smtClean="0">
                <a:solidFill>
                  <a:srgbClr val="232323"/>
                </a:solidFill>
                <a:latin typeface="Times New Roman"/>
              </a:rPr>
              <a:t>;</a:t>
            </a:r>
            <a:endParaRPr sz="1560" dirty="0">
              <a:solidFill>
                <a:srgbClr val="232323"/>
              </a:solidFill>
              <a:latin typeface="Times New Roman"/>
            </a:endParaRPr>
          </a:p>
          <a:p>
            <a:pPr algn="l"/>
            <a:r>
              <a:rPr sz="1560" dirty="0">
                <a:solidFill>
                  <a:srgbClr val="232323"/>
                </a:solidFill>
                <a:latin typeface="Times New Roman"/>
              </a:rPr>
              <a:t>first oxygen-to-signal bridge</a:t>
            </a:r>
          </a:p>
          <a:p>
            <a:pPr algn="l"/>
            <a:r>
              <a:rPr lang="en-US" sz="1560" dirty="0" smtClean="0">
                <a:solidFill>
                  <a:srgbClr val="232323"/>
                </a:solidFill>
                <a:latin typeface="Times New Roman"/>
              </a:rPr>
              <a:t>        </a:t>
            </a:r>
            <a:r>
              <a:rPr sz="1560" dirty="0" smtClean="0">
                <a:solidFill>
                  <a:srgbClr val="232323"/>
                </a:solidFill>
                <a:latin typeface="Times New Roman"/>
              </a:rPr>
              <a:t>virtual-experiment </a:t>
            </a:r>
            <a:r>
              <a:rPr sz="1560" dirty="0">
                <a:solidFill>
                  <a:srgbClr val="232323"/>
                </a:solidFill>
                <a:latin typeface="Times New Roman"/>
              </a:rPr>
              <a:t>framework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1463040"/>
            <a:ext cx="3520440" cy="295466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1800" b="1" i="0" dirty="0" smtClean="0">
                <a:solidFill>
                  <a:srgbClr val="163154"/>
                </a:solidFill>
                <a:latin typeface="Times New Roman"/>
              </a:rPr>
              <a:t>What is still missing?</a:t>
            </a:r>
            <a:endParaRPr sz="1800" b="1" i="0" dirty="0">
              <a:solidFill>
                <a:srgbClr val="163154"/>
              </a:solidFill>
              <a:latin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6008" y="1865376"/>
            <a:ext cx="3794760" cy="141269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Real sample</a:t>
            </a:r>
            <a:r>
              <a:rPr sz="1510" dirty="0" smtClean="0">
                <a:solidFill>
                  <a:srgbClr val="232323"/>
                </a:solidFill>
                <a:latin typeface="Times New Roman"/>
              </a:rPr>
              <a:t> geometry</a:t>
            </a:r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,</a:t>
            </a:r>
            <a:endParaRPr sz="1510" dirty="0">
              <a:solidFill>
                <a:srgbClr val="232323"/>
              </a:solidFill>
              <a:latin typeface="Times New Roman"/>
            </a:endParaRPr>
          </a:p>
          <a:p>
            <a:pPr algn="l"/>
            <a:r>
              <a:rPr sz="1510" dirty="0">
                <a:solidFill>
                  <a:srgbClr val="232323"/>
                </a:solidFill>
                <a:latin typeface="Times New Roman"/>
              </a:rPr>
              <a:t>oxygen boundary </a:t>
            </a:r>
            <a:r>
              <a:rPr sz="1510" dirty="0" smtClean="0">
                <a:solidFill>
                  <a:srgbClr val="232323"/>
                </a:solidFill>
                <a:latin typeface="Times New Roman"/>
              </a:rPr>
              <a:t>condition</a:t>
            </a:r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,</a:t>
            </a:r>
            <a:endParaRPr sz="1510" dirty="0">
              <a:solidFill>
                <a:srgbClr val="232323"/>
              </a:solidFill>
              <a:latin typeface="Times New Roman"/>
            </a:endParaRPr>
          </a:p>
          <a:p>
            <a:pPr algn="l"/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reliable </a:t>
            </a:r>
            <a:r>
              <a:rPr sz="1510" dirty="0" smtClean="0">
                <a:solidFill>
                  <a:srgbClr val="232323"/>
                </a:solidFill>
                <a:latin typeface="Times New Roman"/>
              </a:rPr>
              <a:t>optical </a:t>
            </a:r>
            <a:r>
              <a:rPr sz="1510" dirty="0">
                <a:solidFill>
                  <a:srgbClr val="232323"/>
                </a:solidFill>
                <a:latin typeface="Times New Roman"/>
              </a:rPr>
              <a:t>field and </a:t>
            </a:r>
            <a:r>
              <a:rPr sz="1510" dirty="0" smtClean="0">
                <a:solidFill>
                  <a:srgbClr val="232323"/>
                </a:solidFill>
                <a:latin typeface="Times New Roman"/>
              </a:rPr>
              <a:t>normalization</a:t>
            </a:r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,</a:t>
            </a:r>
            <a:endParaRPr sz="1510" dirty="0">
              <a:solidFill>
                <a:srgbClr val="232323"/>
              </a:solidFill>
              <a:latin typeface="Times New Roman"/>
            </a:endParaRPr>
          </a:p>
          <a:p>
            <a:pPr algn="l"/>
            <a:r>
              <a:rPr sz="1510" dirty="0" err="1">
                <a:solidFill>
                  <a:srgbClr val="232323"/>
                </a:solidFill>
                <a:latin typeface="Times New Roman"/>
              </a:rPr>
              <a:t>PpIX</a:t>
            </a:r>
            <a:r>
              <a:rPr sz="1510" dirty="0">
                <a:solidFill>
                  <a:srgbClr val="232323"/>
                </a:solidFill>
                <a:latin typeface="Times New Roman"/>
              </a:rPr>
              <a:t> / bleaching </a:t>
            </a:r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information, instrument response, </a:t>
            </a:r>
            <a:r>
              <a:rPr sz="1510" dirty="0" smtClean="0">
                <a:solidFill>
                  <a:srgbClr val="232323"/>
                </a:solidFill>
                <a:latin typeface="Times New Roman"/>
              </a:rPr>
              <a:t>and </a:t>
            </a:r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particularly for</a:t>
            </a:r>
            <a:endParaRPr sz="1510" dirty="0">
              <a:solidFill>
                <a:srgbClr val="232323"/>
              </a:solidFill>
              <a:latin typeface="Times New Roman"/>
            </a:endParaRPr>
          </a:p>
          <a:p>
            <a:pPr algn="l"/>
            <a:r>
              <a:rPr sz="1510" dirty="0">
                <a:solidFill>
                  <a:srgbClr val="232323"/>
                </a:solidFill>
                <a:latin typeface="Times New Roman"/>
              </a:rPr>
              <a:t>DLT light-to-¹O₂ source </a:t>
            </a:r>
            <a:r>
              <a:rPr sz="1510" dirty="0" smtClean="0">
                <a:solidFill>
                  <a:srgbClr val="232323"/>
                </a:solidFill>
                <a:latin typeface="Times New Roman"/>
              </a:rPr>
              <a:t>relation</a:t>
            </a:r>
            <a:r>
              <a:rPr lang="en-US" sz="1510" dirty="0" smtClean="0">
                <a:solidFill>
                  <a:srgbClr val="232323"/>
                </a:solidFill>
                <a:latin typeface="Times New Roman"/>
              </a:rPr>
              <a:t>.</a:t>
            </a:r>
            <a:endParaRPr sz="1510" dirty="0">
              <a:solidFill>
                <a:srgbClr val="232323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79408" y="1463040"/>
            <a:ext cx="2514600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800" b="1" i="0" dirty="0">
                <a:solidFill>
                  <a:srgbClr val="163154"/>
                </a:solidFill>
                <a:latin typeface="Times New Roman"/>
              </a:rPr>
              <a:t>Next step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97696" y="1865376"/>
            <a:ext cx="2560320" cy="1364989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750" b="1" i="0" dirty="0">
                <a:solidFill>
                  <a:srgbClr val="232323"/>
                </a:solidFill>
                <a:latin typeface="Times New Roman"/>
              </a:rPr>
              <a:t>Constrain the missing inputs </a:t>
            </a:r>
            <a:r>
              <a:rPr lang="en-US" sz="1750" b="1" i="0" dirty="0" smtClean="0">
                <a:solidFill>
                  <a:srgbClr val="232323"/>
                </a:solidFill>
                <a:latin typeface="Times New Roman"/>
              </a:rPr>
              <a:t>as independent as possible and </a:t>
            </a:r>
            <a:r>
              <a:rPr sz="1750" b="1" i="0" dirty="0" smtClean="0">
                <a:solidFill>
                  <a:srgbClr val="232323"/>
                </a:solidFill>
                <a:latin typeface="Times New Roman"/>
              </a:rPr>
              <a:t>compare </a:t>
            </a:r>
            <a:r>
              <a:rPr sz="1750" b="1" i="0" dirty="0">
                <a:solidFill>
                  <a:srgbClr val="232323"/>
                </a:solidFill>
                <a:latin typeface="Times New Roman"/>
              </a:rPr>
              <a:t>the full synthetic curve with the measured curve.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97696" y="3456432"/>
            <a:ext cx="2514600" cy="8229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sz="1550" b="0" i="1">
                <a:solidFill>
                  <a:srgbClr val="646464"/>
                </a:solidFill>
                <a:latin typeface="Times New Roman"/>
              </a:rPr>
              <a:t>Discussion:
Which missing inputs can be fixed now?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5212080"/>
            <a:ext cx="1024128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/>
            <a:r>
              <a:rPr sz="2100" b="1" i="0">
                <a:solidFill>
                  <a:srgbClr val="163154"/>
                </a:solidFill>
                <a:latin typeface="Times New Roman"/>
              </a:rPr>
              <a:t>Main conclusion: model the measurement first, then infer biology.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lang="en-US" sz="1030" b="1" dirty="0" smtClean="0">
                <a:solidFill>
                  <a:srgbClr val="646464"/>
                </a:solidFill>
                <a:latin typeface="Times New Roman"/>
              </a:rPr>
              <a:t>11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176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6364" y="662565"/>
            <a:ext cx="11155680" cy="43396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2700" b="1" i="0" dirty="0" smtClean="0">
                <a:solidFill>
                  <a:srgbClr val="163154"/>
                </a:solidFill>
                <a:latin typeface="Times New Roman"/>
              </a:rPr>
              <a:t>Selected references:</a:t>
            </a:r>
            <a:endParaRPr sz="2700" b="1" i="0" dirty="0">
              <a:solidFill>
                <a:srgbClr val="163154"/>
              </a:solidFill>
              <a:latin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5527" y="1584960"/>
            <a:ext cx="10908792" cy="111107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142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20" dirty="0" err="1" smtClean="0">
                <a:solidFill>
                  <a:srgbClr val="202020"/>
                </a:solidFill>
                <a:latin typeface="Times New Roman"/>
              </a:rPr>
              <a:t>Hackbarth</a:t>
            </a:r>
            <a:r>
              <a:rPr sz="142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&amp;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Röder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,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Photochem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.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Photobiol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. Sci. 14, 329–334 (2015): </a:t>
            </a:r>
            <a:r>
              <a:rPr lang="en-US" sz="1420" dirty="0" smtClean="0">
                <a:solidFill>
                  <a:srgbClr val="202020"/>
                </a:solidFill>
                <a:latin typeface="Times New Roman"/>
              </a:rPr>
              <a:t>H</a:t>
            </a:r>
            <a:r>
              <a:rPr sz="1420" dirty="0" smtClean="0">
                <a:solidFill>
                  <a:srgbClr val="202020"/>
                </a:solidFill>
                <a:latin typeface="Times New Roman"/>
              </a:rPr>
              <a:t>eterogeneous 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¹O₂ luminescence kinetics</a:t>
            </a:r>
            <a:r>
              <a:rPr sz="142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2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2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2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20" dirty="0" err="1" smtClean="0">
                <a:solidFill>
                  <a:srgbClr val="202020"/>
                </a:solidFill>
                <a:latin typeface="Times New Roman"/>
              </a:rPr>
              <a:t>Jarvi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,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Niedre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, Patterson &amp; Wilson,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Photochem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.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Photobiol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. 82, 1198–1210 (2006): SOLD theory and 1270-nm </a:t>
            </a:r>
            <a:r>
              <a:rPr sz="1420" dirty="0" err="1">
                <a:solidFill>
                  <a:srgbClr val="202020"/>
                </a:solidFill>
                <a:latin typeface="Times New Roman"/>
              </a:rPr>
              <a:t>dosimetry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 challenges</a:t>
            </a:r>
            <a:r>
              <a:rPr sz="142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2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2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2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20" dirty="0" smtClean="0">
                <a:solidFill>
                  <a:srgbClr val="202020"/>
                </a:solidFill>
                <a:latin typeface="Times New Roman"/>
              </a:rPr>
              <a:t>Fernandez 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et al., JACS Au 6, 2627–2636 (2026): </a:t>
            </a:r>
            <a:r>
              <a:rPr lang="en-US" sz="1420" dirty="0" smtClean="0">
                <a:solidFill>
                  <a:srgbClr val="202020"/>
                </a:solidFill>
                <a:latin typeface="Times New Roman"/>
              </a:rPr>
              <a:t>S</a:t>
            </a:r>
            <a:r>
              <a:rPr sz="1420" dirty="0" smtClean="0">
                <a:solidFill>
                  <a:srgbClr val="202020"/>
                </a:solidFill>
                <a:latin typeface="Times New Roman"/>
              </a:rPr>
              <a:t>tandardized </a:t>
            </a:r>
            <a:r>
              <a:rPr sz="1420" dirty="0">
                <a:solidFill>
                  <a:srgbClr val="202020"/>
                </a:solidFill>
                <a:latin typeface="Times New Roman"/>
              </a:rPr>
              <a:t>time-resolved ¹O₂ workflows and SOLIS framework.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6" y="2863814"/>
            <a:ext cx="10703052" cy="109568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Foster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et al.,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Radiat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. Res. 126, 296–303 (1991): oxygen consumption and diffusion effects in PDT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0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0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Nichols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&amp; Foster, Phys. Med. Biol. 39, 2161–2181 (1994): </a:t>
            </a:r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O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xygen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diffusion–reaction kinetics in multicellular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tumour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 spheroids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0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0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Grimes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et al., J. R. Soc. Interface 11, 20131124 (2014): </a:t>
            </a:r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E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stimating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oxygen consumption and hypoxia in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tumour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 spheroids.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6" y="4155404"/>
            <a:ext cx="10267079" cy="152657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Zhu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&amp; Liu, J. Biomed. Opt. 18, 050902 (2013): </a:t>
            </a:r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R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eview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of 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MC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modelling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 of light transport in tissues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0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0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Jacques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, Phys. Med. Biol. 58, R37–R61 (2013): </a:t>
            </a:r>
            <a:r>
              <a:rPr lang="en-US" sz="1400" dirty="0">
                <a:solidFill>
                  <a:srgbClr val="202020"/>
                </a:solidFill>
                <a:latin typeface="Times New Roman"/>
              </a:rPr>
              <a:t>O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ptical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properties of biological tissues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0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0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Wang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, Jacques &amp;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Zheng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,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Comput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. Methods Programs Biomed. 47, 131–146 (1995): MCML Monte Carlo model for multilayered tissues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.</a:t>
            </a:r>
            <a:endParaRPr lang="en-US" sz="1400" dirty="0" smtClean="0">
              <a:solidFill>
                <a:srgbClr val="202020"/>
              </a:solidFill>
              <a:latin typeface="Times New Roman"/>
            </a:endParaRPr>
          </a:p>
          <a:p>
            <a:pPr algn="l"/>
            <a:endParaRPr sz="1400" dirty="0">
              <a:solidFill>
                <a:srgbClr val="202020"/>
              </a:solidFill>
              <a:latin typeface="Times New Roman"/>
            </a:endParaRPr>
          </a:p>
          <a:p>
            <a:pPr algn="l"/>
            <a:r>
              <a:rPr lang="en-US" sz="1400" dirty="0" smtClean="0">
                <a:solidFill>
                  <a:srgbClr val="202020"/>
                </a:solidFill>
                <a:latin typeface="Times New Roman"/>
              </a:rPr>
              <a:t>-</a:t>
            </a:r>
            <a:r>
              <a:rPr sz="1400" dirty="0" err="1" smtClean="0">
                <a:solidFill>
                  <a:srgbClr val="202020"/>
                </a:solidFill>
                <a:latin typeface="Times New Roman"/>
              </a:rPr>
              <a:t>Stepp</a:t>
            </a:r>
            <a:r>
              <a:rPr sz="1400" dirty="0" smtClean="0">
                <a:solidFill>
                  <a:srgbClr val="202020"/>
                </a:solidFill>
                <a:latin typeface="Times New Roman"/>
              </a:rPr>
              <a:t> 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&amp;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Stummer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, Lasers Surg. Med. 50, 399–419 (2018): 5-ALA/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PpIX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 in malignant </a:t>
            </a:r>
            <a:r>
              <a:rPr sz="1400" dirty="0" err="1">
                <a:solidFill>
                  <a:srgbClr val="202020"/>
                </a:solidFill>
                <a:latin typeface="Times New Roman"/>
              </a:rPr>
              <a:t>glioma</a:t>
            </a:r>
            <a:r>
              <a:rPr sz="1400" dirty="0">
                <a:solidFill>
                  <a:srgbClr val="202020"/>
                </a:solidFill>
                <a:latin typeface="Times New Roman"/>
              </a:rPr>
              <a:t> and PDT context.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510528"/>
            <a:ext cx="640080" cy="19543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r>
              <a:rPr lang="en-US" sz="1030" b="1" dirty="0" smtClean="0">
                <a:solidFill>
                  <a:srgbClr val="646464"/>
                </a:solidFill>
                <a:latin typeface="Times New Roman"/>
              </a:rPr>
              <a:t>12</a:t>
            </a:r>
            <a:endParaRPr sz="1030" b="1" dirty="0">
              <a:solidFill>
                <a:srgbClr val="646464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715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DD8054BF2C44F9678095D7EC7B8FB" ma:contentTypeVersion="18" ma:contentTypeDescription="Create a new document." ma:contentTypeScope="" ma:versionID="aa7209e8419ff02db21ec71aa2e3556a">
  <xsd:schema xmlns:xsd="http://www.w3.org/2001/XMLSchema" xmlns:xs="http://www.w3.org/2001/XMLSchema" xmlns:p="http://schemas.microsoft.com/office/2006/metadata/properties" xmlns:ns2="9ed56039-1197-4761-854f-26d03d5853f5" xmlns:ns3="52ebfa0d-ea35-4528-b146-33d25ee30b8c" targetNamespace="http://schemas.microsoft.com/office/2006/metadata/properties" ma:root="true" ma:fieldsID="c5db7a2fcf91b5c1012deeff556747c3" ns2:_="" ns3:_="">
    <xsd:import namespace="9ed56039-1197-4761-854f-26d03d5853f5"/>
    <xsd:import namespace="52ebfa0d-ea35-4528-b146-33d25ee30b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d56039-1197-4761-854f-26d03d585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62ab100-e580-41f7-9307-feb9f2af8a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bfa0d-ea35-4528-b146-33d25ee30b8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1ac2f7c-6c84-45a4-bf85-83bc355eafb9}" ma:internalName="TaxCatchAll" ma:showField="CatchAllData" ma:web="52ebfa0d-ea35-4528-b146-33d25ee30b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2ebfa0d-ea35-4528-b146-33d25ee30b8c" xsi:nil="true"/>
    <lcf76f155ced4ddcb4097134ff3c332f xmlns="9ed56039-1197-4761-854f-26d03d5853f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754F871-93F6-453D-AFAE-AAEBE04537E1}"/>
</file>

<file path=customXml/itemProps2.xml><?xml version="1.0" encoding="utf-8"?>
<ds:datastoreItem xmlns:ds="http://schemas.openxmlformats.org/officeDocument/2006/customXml" ds:itemID="{F6AD6324-76F1-48CD-A5F6-FE72655963CE}"/>
</file>

<file path=customXml/itemProps3.xml><?xml version="1.0" encoding="utf-8"?>
<ds:datastoreItem xmlns:ds="http://schemas.openxmlformats.org/officeDocument/2006/customXml" ds:itemID="{A89B3E12-F83D-4F96-B9CA-3F32C03FFEB9}"/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1826</Words>
  <Application>Microsoft Office PowerPoint</Application>
  <PresentationFormat>Custom</PresentationFormat>
  <Paragraphs>206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</dc:creator>
  <dc:description>generated using python-pptx</dc:description>
  <cp:lastModifiedBy>Windows User</cp:lastModifiedBy>
  <cp:revision>57</cp:revision>
  <dcterms:created xsi:type="dcterms:W3CDTF">2013-01-27T09:14:16Z</dcterms:created>
  <dcterms:modified xsi:type="dcterms:W3CDTF">2026-08-31T20:02:22Z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0x010100763DD8054BF2C44F9678095D7EC7B8FB</vt:lpwstr>
  </property>
</Properties>
</file>